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sldIdLst>
    <p:sldId id="256" r:id="rId2"/>
    <p:sldId id="258" r:id="rId3"/>
    <p:sldId id="266" r:id="rId4"/>
    <p:sldId id="259" r:id="rId5"/>
    <p:sldId id="260" r:id="rId6"/>
    <p:sldId id="271" r:id="rId7"/>
    <p:sldId id="274" r:id="rId8"/>
    <p:sldId id="261" r:id="rId9"/>
    <p:sldId id="262" r:id="rId10"/>
    <p:sldId id="275" r:id="rId11"/>
    <p:sldId id="276" r:id="rId12"/>
    <p:sldId id="283" r:id="rId13"/>
    <p:sldId id="278" r:id="rId14"/>
    <p:sldId id="279" r:id="rId15"/>
    <p:sldId id="280" r:id="rId16"/>
    <p:sldId id="281" r:id="rId17"/>
    <p:sldId id="277" r:id="rId18"/>
    <p:sldId id="284" r:id="rId19"/>
    <p:sldId id="287" r:id="rId20"/>
    <p:sldId id="288" r:id="rId21"/>
    <p:sldId id="286" r:id="rId22"/>
    <p:sldId id="285" r:id="rId23"/>
    <p:sldId id="270" r:id="rId24"/>
  </p:sldIdLst>
  <p:sldSz cx="9144000" cy="6858000" type="screen4x3"/>
  <p:notesSz cx="6858000" cy="9144000"/>
  <p:custDataLst>
    <p:tags r:id="rId26"/>
  </p:custDataLst>
  <p:defaultTextStyle>
    <a:defPPr>
      <a:defRPr lang="de-DE"/>
    </a:defPPr>
    <a:lvl1pPr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511" userDrawn="1">
          <p15:clr>
            <a:srgbClr val="A4A3A4"/>
          </p15:clr>
        </p15:guide>
        <p15:guide id="4" pos="249" userDrawn="1">
          <p15:clr>
            <a:srgbClr val="A4A3A4"/>
          </p15:clr>
        </p15:guide>
        <p15:guide id="5" orient="horz" pos="1480" userDrawn="1">
          <p15:clr>
            <a:srgbClr val="A4A3A4"/>
          </p15:clr>
        </p15:guide>
        <p15:guide id="6" orient="horz" pos="388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Bauknecht" initials="MB" lastIdx="2" clrIdx="0">
    <p:extLst>
      <p:ext uri="{19B8F6BF-5375-455C-9EA6-DF929625EA0E}">
        <p15:presenceInfo xmlns:p15="http://schemas.microsoft.com/office/powerpoint/2012/main" userId="4cbc2f751a6119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8" autoAdjust="0"/>
    <p:restoredTop sz="77419" autoAdjust="0"/>
  </p:normalViewPr>
  <p:slideViewPr>
    <p:cSldViewPr showGuides="1">
      <p:cViewPr>
        <p:scale>
          <a:sx n="49" d="100"/>
          <a:sy n="49" d="100"/>
        </p:scale>
        <p:origin x="1836" y="104"/>
      </p:cViewPr>
      <p:guideLst>
        <p:guide orient="horz" pos="2160"/>
        <p:guide pos="2880"/>
        <p:guide pos="5511"/>
        <p:guide pos="249"/>
        <p:guide orient="horz" pos="1480"/>
        <p:guide orient="horz" pos="3884"/>
      </p:guideLst>
    </p:cSldViewPr>
  </p:slideViewPr>
  <p:outlineViewPr>
    <p:cViewPr>
      <p:scale>
        <a:sx n="33" d="100"/>
        <a:sy n="33" d="100"/>
      </p:scale>
      <p:origin x="0" y="-449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A5533C5-1668-3F43-9590-D25B0A8EF4D6}"/>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a:lvl1pPr>
          </a:lstStyle>
          <a:p>
            <a:pPr>
              <a:defRPr/>
            </a:pPr>
            <a:endParaRPr lang="de-DE" altLang="de-DE"/>
          </a:p>
        </p:txBody>
      </p:sp>
      <p:sp>
        <p:nvSpPr>
          <p:cNvPr id="9219" name="Rectangle 3">
            <a:extLst>
              <a:ext uri="{FF2B5EF4-FFF2-40B4-BE49-F238E27FC236}">
                <a16:creationId xmlns:a16="http://schemas.microsoft.com/office/drawing/2014/main" id="{7D5043C8-6EE7-2948-89CC-28BAE4CF0AD8}"/>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a:lvl1pPr>
          </a:lstStyle>
          <a:p>
            <a:pPr>
              <a:defRPr/>
            </a:pPr>
            <a:endParaRPr lang="de-DE" altLang="de-DE"/>
          </a:p>
        </p:txBody>
      </p:sp>
      <p:sp>
        <p:nvSpPr>
          <p:cNvPr id="3076" name="Rectangle 4">
            <a:extLst>
              <a:ext uri="{FF2B5EF4-FFF2-40B4-BE49-F238E27FC236}">
                <a16:creationId xmlns:a16="http://schemas.microsoft.com/office/drawing/2014/main" id="{B0136B95-B030-44EE-936F-040A8E00F34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21" name="Rectangle 5">
            <a:extLst>
              <a:ext uri="{FF2B5EF4-FFF2-40B4-BE49-F238E27FC236}">
                <a16:creationId xmlns:a16="http://schemas.microsoft.com/office/drawing/2014/main" id="{D9EE50F4-B771-9F47-B084-F92B30EE8866}"/>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noProof="0"/>
              <a:t>Textmasterformate durch Klicken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9222" name="Rectangle 6">
            <a:extLst>
              <a:ext uri="{FF2B5EF4-FFF2-40B4-BE49-F238E27FC236}">
                <a16:creationId xmlns:a16="http://schemas.microsoft.com/office/drawing/2014/main" id="{524076D1-BCF9-9846-9DA0-D1BA788F037D}"/>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a:lvl1pPr>
          </a:lstStyle>
          <a:p>
            <a:pPr>
              <a:defRPr/>
            </a:pPr>
            <a:endParaRPr lang="de-DE" altLang="de-DE"/>
          </a:p>
        </p:txBody>
      </p:sp>
      <p:sp>
        <p:nvSpPr>
          <p:cNvPr id="9223" name="Rectangle 7">
            <a:extLst>
              <a:ext uri="{FF2B5EF4-FFF2-40B4-BE49-F238E27FC236}">
                <a16:creationId xmlns:a16="http://schemas.microsoft.com/office/drawing/2014/main" id="{EC86A8B8-1093-D14A-B195-286B2C63D488}"/>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mtClean="0"/>
            </a:lvl1pPr>
          </a:lstStyle>
          <a:p>
            <a:pPr>
              <a:defRPr/>
            </a:pPr>
            <a:fld id="{5EFAE7A0-5654-4436-A665-B5287C226F79}" type="slidenum">
              <a:rPr lang="de-DE" altLang="de-DE"/>
              <a:pPr>
                <a:defRPr/>
              </a:pPr>
              <a:t>‹Nr.›</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Folienbildplatzhalter 1">
            <a:extLst>
              <a:ext uri="{FF2B5EF4-FFF2-40B4-BE49-F238E27FC236}">
                <a16:creationId xmlns:a16="http://schemas.microsoft.com/office/drawing/2014/main" id="{0E8870A9-142E-4C3C-83C4-5B1D2CDDD784}"/>
              </a:ext>
            </a:extLst>
          </p:cNvPr>
          <p:cNvSpPr>
            <a:spLocks noGrp="1" noRot="1" noChangeAspect="1" noChangeArrowheads="1" noTextEdit="1"/>
          </p:cNvSpPr>
          <p:nvPr>
            <p:ph type="sldImg"/>
          </p:nvPr>
        </p:nvSpPr>
        <p:spPr>
          <a:ln/>
        </p:spPr>
      </p:sp>
      <p:sp>
        <p:nvSpPr>
          <p:cNvPr id="6146" name="Notizenplatzhalter 2">
            <a:extLst>
              <a:ext uri="{FF2B5EF4-FFF2-40B4-BE49-F238E27FC236}">
                <a16:creationId xmlns:a16="http://schemas.microsoft.com/office/drawing/2014/main" id="{DE601D36-E36E-4F2F-B5C1-C1F519B428E8}"/>
              </a:ext>
            </a:extLst>
          </p:cNvPr>
          <p:cNvSpPr>
            <a:spLocks noGrp="1" noChangeArrowheads="1"/>
          </p:cNvSpPr>
          <p:nvPr>
            <p:ph type="body" idx="1"/>
          </p:nvPr>
        </p:nvSpPr>
        <p:spPr>
          <a:noFill/>
        </p:spPr>
        <p:txBody>
          <a:bodyPr/>
          <a:lstStyle/>
          <a:p>
            <a:pPr eaLnBrk="1" hangingPunct="1"/>
            <a:endParaRPr lang="de-DE" altLang="de-DE"/>
          </a:p>
        </p:txBody>
      </p:sp>
      <p:sp>
        <p:nvSpPr>
          <p:cNvPr id="6147" name="Foliennummernplatzhalter 3">
            <a:extLst>
              <a:ext uri="{FF2B5EF4-FFF2-40B4-BE49-F238E27FC236}">
                <a16:creationId xmlns:a16="http://schemas.microsoft.com/office/drawing/2014/main" id="{47E24BC8-D48F-45C8-83F3-FB8117EC4B01}"/>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538774E1-1C3E-4A04-BF99-1AA7E5EF4368}" type="slidenum">
              <a:rPr lang="de-DE" altLang="de-DE"/>
              <a:pPr algn="r"/>
              <a:t>1</a:t>
            </a:fld>
            <a:endParaRPr lang="de-DE" alt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Folienbildplatzhalter 1">
            <a:extLst>
              <a:ext uri="{FF2B5EF4-FFF2-40B4-BE49-F238E27FC236}">
                <a16:creationId xmlns:a16="http://schemas.microsoft.com/office/drawing/2014/main" id="{EFFA8FF6-B114-44DC-86B6-7C8EF5386184}"/>
              </a:ext>
            </a:extLst>
          </p:cNvPr>
          <p:cNvSpPr>
            <a:spLocks noGrp="1" noRot="1" noChangeAspect="1" noChangeArrowheads="1" noTextEdit="1"/>
          </p:cNvSpPr>
          <p:nvPr>
            <p:ph type="sldImg"/>
          </p:nvPr>
        </p:nvSpPr>
        <p:spPr>
          <a:ln/>
        </p:spPr>
      </p:sp>
      <p:sp>
        <p:nvSpPr>
          <p:cNvPr id="24578" name="Notizenplatzhalter 2">
            <a:extLst>
              <a:ext uri="{FF2B5EF4-FFF2-40B4-BE49-F238E27FC236}">
                <a16:creationId xmlns:a16="http://schemas.microsoft.com/office/drawing/2014/main" id="{4F6A9392-98A7-4A26-A312-8E2D4C141F76}"/>
              </a:ext>
            </a:extLst>
          </p:cNvPr>
          <p:cNvSpPr>
            <a:spLocks noGrp="1" noChangeArrowheads="1"/>
          </p:cNvSpPr>
          <p:nvPr>
            <p:ph type="body" idx="1"/>
          </p:nvPr>
        </p:nvSpPr>
        <p:spPr>
          <a:noFill/>
        </p:spPr>
        <p:txBody>
          <a:bodyPr/>
          <a:lstStyle/>
          <a:p>
            <a:pPr eaLnBrk="1" hangingPunct="1">
              <a:buFont typeface="Arial" panose="020B0604020202020204" pitchFamily="34" charset="0"/>
              <a:buChar char="•"/>
              <a:defRPr/>
            </a:pPr>
            <a:r>
              <a:rPr lang="de-DE" altLang="de-DE" dirty="0"/>
              <a:t>Vero: </a:t>
            </a:r>
          </a:p>
          <a:p>
            <a:pPr eaLnBrk="1" hangingPunct="1">
              <a:buFont typeface="Arial" panose="020B0604020202020204" pitchFamily="34" charset="0"/>
              <a:buChar char="•"/>
              <a:defRPr/>
            </a:pPr>
            <a:r>
              <a:rPr lang="de-DE" dirty="0" err="1"/>
              <a:t>Rtree</a:t>
            </a:r>
            <a:r>
              <a:rPr lang="de-DE" dirty="0"/>
              <a:t>: Berechnet die Nachbarschaft indem die Distanz der Input Line mit allen anderen Linien verglichen wird:</a:t>
            </a:r>
          </a:p>
          <a:p>
            <a:pPr eaLnBrk="1" hangingPunct="1">
              <a:buFont typeface="Arial" panose="020B0604020202020204" pitchFamily="34" charset="0"/>
              <a:buChar char="•"/>
              <a:defRPr/>
            </a:pPr>
            <a:r>
              <a:rPr lang="de-DE" dirty="0"/>
              <a:t>Ohne Index Strukturen :  320 Routen 6288 Sekunden = 105 Minuten Hochrechnung: 9337,4 h </a:t>
            </a:r>
            <a:r>
              <a:rPr lang="de-DE" dirty="0" err="1"/>
              <a:t>ca</a:t>
            </a:r>
            <a:r>
              <a:rPr lang="de-DE" dirty="0"/>
              <a:t> 13 Monate</a:t>
            </a:r>
          </a:p>
          <a:p>
            <a:pPr eaLnBrk="1" hangingPunct="1">
              <a:buFont typeface="Arial" panose="020B0604020202020204" pitchFamily="34" charset="0"/>
              <a:buChar char="•"/>
              <a:defRPr/>
            </a:pPr>
            <a:r>
              <a:rPr lang="de-DE" dirty="0"/>
              <a:t>Mit </a:t>
            </a:r>
            <a:r>
              <a:rPr lang="de-DE" dirty="0" err="1"/>
              <a:t>index</a:t>
            </a:r>
            <a:r>
              <a:rPr lang="de-DE" dirty="0"/>
              <a:t> Strukturen: 320 Routen 144 Sekunden = 2,4 Minuten </a:t>
            </a:r>
          </a:p>
          <a:p>
            <a:pPr eaLnBrk="1" hangingPunct="1">
              <a:buFont typeface="Arial" panose="020B0604020202020204" pitchFamily="34" charset="0"/>
              <a:buChar char="•"/>
              <a:defRPr/>
            </a:pPr>
            <a:r>
              <a:rPr lang="de-DE" dirty="0"/>
              <a:t>Ungefähr 44 mal schneller mit der Einfügung des </a:t>
            </a:r>
            <a:r>
              <a:rPr lang="de-DE" dirty="0" err="1"/>
              <a:t>Rtrees</a:t>
            </a:r>
            <a:endParaRPr lang="de-DE" dirty="0"/>
          </a:p>
        </p:txBody>
      </p:sp>
      <p:sp>
        <p:nvSpPr>
          <p:cNvPr id="24579" name="Foliennummernplatzhalter 3">
            <a:extLst>
              <a:ext uri="{FF2B5EF4-FFF2-40B4-BE49-F238E27FC236}">
                <a16:creationId xmlns:a16="http://schemas.microsoft.com/office/drawing/2014/main" id="{4306BE07-B062-4B2E-AA44-596CB2B219A8}"/>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D235D07C-A025-4327-8DDA-4F1E5285DA0F}" type="slidenum">
              <a:rPr lang="de-DE" altLang="de-DE"/>
              <a:pPr algn="r"/>
              <a:t>10</a:t>
            </a:fld>
            <a:endParaRPr lang="de-DE" altLang="de-DE"/>
          </a:p>
        </p:txBody>
      </p:sp>
    </p:spTree>
    <p:extLst>
      <p:ext uri="{BB962C8B-B14F-4D97-AF65-F5344CB8AC3E}">
        <p14:creationId xmlns:p14="http://schemas.microsoft.com/office/powerpoint/2010/main" val="3330208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Folienbildplatzhalter 1">
            <a:extLst>
              <a:ext uri="{FF2B5EF4-FFF2-40B4-BE49-F238E27FC236}">
                <a16:creationId xmlns:a16="http://schemas.microsoft.com/office/drawing/2014/main" id="{EFFA8FF6-B114-44DC-86B6-7C8EF5386184}"/>
              </a:ext>
            </a:extLst>
          </p:cNvPr>
          <p:cNvSpPr>
            <a:spLocks noGrp="1" noRot="1" noChangeAspect="1" noChangeArrowheads="1" noTextEdit="1"/>
          </p:cNvSpPr>
          <p:nvPr>
            <p:ph type="sldImg"/>
          </p:nvPr>
        </p:nvSpPr>
        <p:spPr>
          <a:ln/>
        </p:spPr>
      </p:sp>
      <p:sp>
        <p:nvSpPr>
          <p:cNvPr id="24578" name="Notizenplatzhalter 2">
            <a:extLst>
              <a:ext uri="{FF2B5EF4-FFF2-40B4-BE49-F238E27FC236}">
                <a16:creationId xmlns:a16="http://schemas.microsoft.com/office/drawing/2014/main" id="{4F6A9392-98A7-4A26-A312-8E2D4C141F76}"/>
              </a:ext>
            </a:extLst>
          </p:cNvPr>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de-DE" dirty="0"/>
              <a:t>44x schneller bei </a:t>
            </a:r>
            <a:r>
              <a:rPr lang="de-DE" altLang="de-DE" dirty="0"/>
              <a:t>Common Segment Discovery</a:t>
            </a:r>
            <a:r>
              <a:rPr lang="de-DE" dirty="0"/>
              <a:t> </a:t>
            </a:r>
          </a:p>
        </p:txBody>
      </p:sp>
      <p:sp>
        <p:nvSpPr>
          <p:cNvPr id="24579" name="Foliennummernplatzhalter 3">
            <a:extLst>
              <a:ext uri="{FF2B5EF4-FFF2-40B4-BE49-F238E27FC236}">
                <a16:creationId xmlns:a16="http://schemas.microsoft.com/office/drawing/2014/main" id="{4306BE07-B062-4B2E-AA44-596CB2B219A8}"/>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D235D07C-A025-4327-8DDA-4F1E5285DA0F}" type="slidenum">
              <a:rPr lang="de-DE" altLang="de-DE"/>
              <a:pPr algn="r"/>
              <a:t>11</a:t>
            </a:fld>
            <a:endParaRPr lang="de-DE" altLang="de-DE"/>
          </a:p>
        </p:txBody>
      </p:sp>
    </p:spTree>
    <p:extLst>
      <p:ext uri="{BB962C8B-B14F-4D97-AF65-F5344CB8AC3E}">
        <p14:creationId xmlns:p14="http://schemas.microsoft.com/office/powerpoint/2010/main" val="77994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Durch Co-</a:t>
            </a:r>
            <a:r>
              <a:rPr lang="de-DE" dirty="0" err="1"/>
              <a:t>occurence</a:t>
            </a:r>
            <a:r>
              <a:rPr lang="de-DE" dirty="0"/>
              <a:t> MAP werden uninteressante Kandidaten früher aussortiert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err="1"/>
              <a:t>Spade</a:t>
            </a:r>
            <a:r>
              <a:rPr lang="de-DE" dirty="0"/>
              <a:t> &amp; Spam </a:t>
            </a:r>
            <a:r>
              <a:rPr lang="de-DE" dirty="0" err="1"/>
              <a:t>vertical</a:t>
            </a:r>
            <a:r>
              <a:rPr lang="de-DE" dirty="0"/>
              <a:t> </a:t>
            </a:r>
            <a:r>
              <a:rPr lang="de-DE" dirty="0" err="1"/>
              <a:t>pattern</a:t>
            </a:r>
            <a:r>
              <a:rPr lang="de-DE" dirty="0"/>
              <a:t> </a:t>
            </a:r>
            <a:r>
              <a:rPr lang="de-DE" dirty="0" err="1"/>
              <a:t>mining</a:t>
            </a:r>
            <a:endParaRPr lang="de-DE" dirty="0"/>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12</a:t>
            </a:fld>
            <a:endParaRPr lang="de-DE" altLang="de-DE"/>
          </a:p>
        </p:txBody>
      </p:sp>
    </p:spTree>
    <p:extLst>
      <p:ext uri="{BB962C8B-B14F-4D97-AF65-F5344CB8AC3E}">
        <p14:creationId xmlns:p14="http://schemas.microsoft.com/office/powerpoint/2010/main" val="1910434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SequenceID</a:t>
            </a:r>
            <a:r>
              <a:rPr lang="de-DE" dirty="0"/>
              <a:t> und </a:t>
            </a:r>
            <a:r>
              <a:rPr lang="de-DE" dirty="0" err="1"/>
              <a:t>ElementID</a:t>
            </a:r>
            <a:endParaRPr lang="de-DE" dirty="0"/>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13</a:t>
            </a:fld>
            <a:endParaRPr lang="de-DE" altLang="de-DE"/>
          </a:p>
        </p:txBody>
      </p:sp>
    </p:spTree>
    <p:extLst>
      <p:ext uri="{BB962C8B-B14F-4D97-AF65-F5344CB8AC3E}">
        <p14:creationId xmlns:p14="http://schemas.microsoft.com/office/powerpoint/2010/main" val="1312372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Aufteilung in Vertikale Listen, daher auch </a:t>
            </a:r>
            <a:r>
              <a:rPr lang="de-DE" dirty="0" err="1"/>
              <a:t>vertical</a:t>
            </a:r>
            <a:r>
              <a:rPr lang="de-DE" dirty="0"/>
              <a:t> </a:t>
            </a:r>
            <a:r>
              <a:rPr lang="de-DE" dirty="0" err="1"/>
              <a:t>pattern</a:t>
            </a:r>
            <a:r>
              <a:rPr lang="de-DE" dirty="0"/>
              <a:t> </a:t>
            </a:r>
            <a:r>
              <a:rPr lang="de-DE" dirty="0" err="1"/>
              <a:t>mining</a:t>
            </a:r>
            <a:r>
              <a:rPr lang="de-DE" dirty="0"/>
              <a:t> </a:t>
            </a:r>
            <a:r>
              <a:rPr lang="de-DE" dirty="0" err="1"/>
              <a:t>algorithmen</a:t>
            </a:r>
            <a:r>
              <a:rPr lang="de-DE" dirty="0"/>
              <a:t> genannt</a:t>
            </a:r>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14</a:t>
            </a:fld>
            <a:endParaRPr lang="de-DE" altLang="de-DE"/>
          </a:p>
        </p:txBody>
      </p:sp>
    </p:spTree>
    <p:extLst>
      <p:ext uri="{BB962C8B-B14F-4D97-AF65-F5344CB8AC3E}">
        <p14:creationId xmlns:p14="http://schemas.microsoft.com/office/powerpoint/2010/main" val="294553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Notwendige Bedingung ist SID identisch und EID &lt; EID</a:t>
            </a:r>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15</a:t>
            </a:fld>
            <a:endParaRPr lang="de-DE" altLang="de-DE"/>
          </a:p>
        </p:txBody>
      </p:sp>
    </p:spTree>
    <p:extLst>
      <p:ext uri="{BB962C8B-B14F-4D97-AF65-F5344CB8AC3E}">
        <p14:creationId xmlns:p14="http://schemas.microsoft.com/office/powerpoint/2010/main" val="3780177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weiteren Schritten werden diese </a:t>
            </a:r>
            <a:r>
              <a:rPr lang="de-DE" dirty="0" err="1"/>
              <a:t>tabellen</a:t>
            </a:r>
            <a:r>
              <a:rPr lang="de-DE" dirty="0"/>
              <a:t> </a:t>
            </a:r>
            <a:r>
              <a:rPr lang="de-DE" dirty="0" err="1"/>
              <a:t>gejoined</a:t>
            </a:r>
            <a:r>
              <a:rPr lang="de-DE" dirty="0"/>
              <a:t> (</a:t>
            </a:r>
            <a:r>
              <a:rPr lang="de-DE" dirty="0" err="1"/>
              <a:t>inner</a:t>
            </a:r>
            <a:r>
              <a:rPr lang="de-DE" dirty="0"/>
              <a:t> </a:t>
            </a:r>
            <a:r>
              <a:rPr lang="de-DE" dirty="0" err="1"/>
              <a:t>join</a:t>
            </a:r>
            <a:r>
              <a:rPr lang="de-DE" dirty="0"/>
              <a:t>)</a:t>
            </a:r>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16</a:t>
            </a:fld>
            <a:endParaRPr lang="de-DE" altLang="de-DE"/>
          </a:p>
        </p:txBody>
      </p:sp>
    </p:spTree>
    <p:extLst>
      <p:ext uri="{BB962C8B-B14F-4D97-AF65-F5344CB8AC3E}">
        <p14:creationId xmlns:p14="http://schemas.microsoft.com/office/powerpoint/2010/main" val="4254013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Werte</a:t>
            </a:r>
            <a:r>
              <a:rPr lang="en-US" dirty="0"/>
              <a:t> Freitag:</a:t>
            </a:r>
          </a:p>
          <a:p>
            <a:r>
              <a:rPr lang="en-US" dirty="0"/>
              <a:t>trajectories processed: 320</a:t>
            </a:r>
          </a:p>
          <a:p>
            <a:r>
              <a:rPr lang="en-US" dirty="0"/>
              <a:t>points processed: 14438</a:t>
            </a:r>
          </a:p>
          <a:p>
            <a:r>
              <a:rPr lang="en-US" dirty="0"/>
              <a:t>points after stop point extraction: 7421</a:t>
            </a:r>
          </a:p>
          <a:p>
            <a:r>
              <a:rPr lang="en-US" dirty="0"/>
              <a:t>points after data simplification: 4700</a:t>
            </a:r>
          </a:p>
          <a:p>
            <a:r>
              <a:rPr lang="en-US" dirty="0"/>
              <a:t>-&gt; </a:t>
            </a:r>
            <a:r>
              <a:rPr lang="en-US" dirty="0" err="1"/>
              <a:t>noch</a:t>
            </a:r>
            <a:r>
              <a:rPr lang="en-US" dirty="0"/>
              <a:t> 32,55%</a:t>
            </a:r>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17</a:t>
            </a:fld>
            <a:endParaRPr lang="de-DE" altLang="de-DE"/>
          </a:p>
        </p:txBody>
      </p:sp>
    </p:spTree>
    <p:extLst>
      <p:ext uri="{BB962C8B-B14F-4D97-AF65-F5344CB8AC3E}">
        <p14:creationId xmlns:p14="http://schemas.microsoft.com/office/powerpoint/2010/main" val="342182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Abstraction </a:t>
            </a:r>
            <a:r>
              <a:rPr lang="en-US" dirty="0" err="1"/>
              <a:t>vermutlich</a:t>
            </a:r>
            <a:r>
              <a:rPr lang="en-US" dirty="0"/>
              <a:t> </a:t>
            </a:r>
            <a:r>
              <a:rPr lang="en-US" dirty="0" err="1"/>
              <a:t>sogar</a:t>
            </a:r>
            <a:r>
              <a:rPr lang="en-US" dirty="0"/>
              <a:t> Kleiner da </a:t>
            </a:r>
            <a:r>
              <a:rPr lang="en-US" dirty="0" err="1"/>
              <a:t>bei</a:t>
            </a:r>
            <a:r>
              <a:rPr lang="en-US" dirty="0"/>
              <a:t> 1700 490sec </a:t>
            </a:r>
            <a:r>
              <a:rPr lang="en-US" dirty="0" err="1"/>
              <a:t>statt</a:t>
            </a:r>
            <a:r>
              <a:rPr lang="en-US" dirty="0"/>
              <a:t> </a:t>
            </a:r>
            <a:r>
              <a:rPr lang="en-US" dirty="0" err="1"/>
              <a:t>errechnet</a:t>
            </a:r>
            <a:r>
              <a:rPr lang="en-US" dirty="0"/>
              <a:t> 686sec</a:t>
            </a:r>
          </a:p>
          <a:p>
            <a:r>
              <a:rPr lang="en-US" dirty="0"/>
              <a:t> O(n log n) </a:t>
            </a:r>
            <a:r>
              <a:rPr lang="en-US" dirty="0" err="1"/>
              <a:t>mit</a:t>
            </a:r>
            <a:r>
              <a:rPr lang="en-US" dirty="0"/>
              <a:t> spatial index (</a:t>
            </a:r>
            <a:r>
              <a:rPr lang="en-US" dirty="0" err="1"/>
              <a:t>ähnlich</a:t>
            </a:r>
            <a:r>
              <a:rPr lang="en-US" dirty="0"/>
              <a:t> heapsort),  O(n²) </a:t>
            </a:r>
            <a:r>
              <a:rPr lang="en-US" dirty="0" err="1"/>
              <a:t>ohne</a:t>
            </a:r>
            <a:endParaRPr lang="en-US" dirty="0"/>
          </a:p>
          <a:p>
            <a:r>
              <a:rPr lang="en-US" dirty="0" err="1"/>
              <a:t>prefixSpan</a:t>
            </a:r>
            <a:r>
              <a:rPr lang="en-US" dirty="0"/>
              <a:t> </a:t>
            </a:r>
            <a:r>
              <a:rPr lang="de-DE" dirty="0" err="1"/>
              <a:t>pseudoprojection</a:t>
            </a:r>
            <a:endParaRPr lang="de-DE" dirty="0"/>
          </a:p>
          <a:p>
            <a:r>
              <a:rPr lang="de-DE" dirty="0" err="1"/>
              <a:t>Spade</a:t>
            </a:r>
            <a:r>
              <a:rPr lang="de-DE" dirty="0"/>
              <a:t> keine </a:t>
            </a:r>
            <a:r>
              <a:rPr lang="de-DE" dirty="0" err="1"/>
              <a:t>info</a:t>
            </a:r>
            <a:endParaRPr lang="de-DE" dirty="0"/>
          </a:p>
          <a:p>
            <a:endParaRPr lang="de-DE" dirty="0"/>
          </a:p>
          <a:p>
            <a:r>
              <a:rPr lang="de-DE" dirty="0"/>
              <a:t>274,16sec = 4,57 min</a:t>
            </a:r>
            <a:endParaRPr lang="en-US" dirty="0"/>
          </a:p>
          <a:p>
            <a:r>
              <a:rPr lang="en-US" dirty="0"/>
              <a:t>trajectory partition and simplification was completed</a:t>
            </a:r>
          </a:p>
          <a:p>
            <a:r>
              <a:rPr lang="en-US" dirty="0"/>
              <a:t> expenditure of time in s: 129.249</a:t>
            </a:r>
          </a:p>
          <a:p>
            <a:r>
              <a:rPr lang="en-US" dirty="0"/>
              <a:t> total trajectories processed: 320</a:t>
            </a:r>
          </a:p>
          <a:p>
            <a:r>
              <a:rPr lang="en-US" dirty="0"/>
              <a:t> total points processed: 14438</a:t>
            </a:r>
          </a:p>
          <a:p>
            <a:r>
              <a:rPr lang="en-US" dirty="0"/>
              <a:t> total points after stop point extraction: 7421</a:t>
            </a:r>
          </a:p>
          <a:p>
            <a:r>
              <a:rPr lang="en-US" dirty="0"/>
              <a:t> total points after data simplification: 4700</a:t>
            </a:r>
          </a:p>
          <a:p>
            <a:r>
              <a:rPr lang="en-US" dirty="0"/>
              <a:t> points compression: 0.3255298517800249-&gt; </a:t>
            </a:r>
            <a:r>
              <a:rPr lang="en-US" dirty="0" err="1"/>
              <a:t>noch</a:t>
            </a:r>
            <a:r>
              <a:rPr lang="en-US" dirty="0"/>
              <a:t> 32,55%</a:t>
            </a:r>
          </a:p>
          <a:p>
            <a:endParaRPr lang="en-US" dirty="0"/>
          </a:p>
          <a:p>
            <a:r>
              <a:rPr lang="en-US" dirty="0"/>
              <a:t>common segment discovery was completed:</a:t>
            </a:r>
          </a:p>
          <a:p>
            <a:r>
              <a:rPr lang="en-US" dirty="0"/>
              <a:t> expenditure of time in s: 144.431</a:t>
            </a:r>
          </a:p>
          <a:p>
            <a:r>
              <a:rPr lang="en-US" dirty="0"/>
              <a:t> total line segments processed: 4382</a:t>
            </a:r>
          </a:p>
          <a:p>
            <a:r>
              <a:rPr lang="en-US" dirty="0"/>
              <a:t> total common segment clusters: 436 </a:t>
            </a:r>
          </a:p>
          <a:p>
            <a:r>
              <a:rPr lang="en-US" dirty="0"/>
              <a:t> total line segments that were marked as noise: 2895</a:t>
            </a:r>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18</a:t>
            </a:fld>
            <a:endParaRPr lang="de-DE" altLang="de-DE"/>
          </a:p>
        </p:txBody>
      </p:sp>
    </p:spTree>
    <p:extLst>
      <p:ext uri="{BB962C8B-B14F-4D97-AF65-F5344CB8AC3E}">
        <p14:creationId xmlns:p14="http://schemas.microsoft.com/office/powerpoint/2010/main" val="3162236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Id</a:t>
            </a:r>
            <a:r>
              <a:rPr lang="de-DE" dirty="0"/>
              <a:t> bezieht sich auf </a:t>
            </a:r>
            <a:r>
              <a:rPr lang="de-DE" dirty="0" err="1"/>
              <a:t>segmente</a:t>
            </a:r>
            <a:r>
              <a:rPr lang="de-DE" dirty="0"/>
              <a:t>, das bedeutet dass nur diese abschnitte häufig verwendet werden. </a:t>
            </a:r>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19</a:t>
            </a:fld>
            <a:endParaRPr lang="de-DE" altLang="de-DE"/>
          </a:p>
        </p:txBody>
      </p:sp>
    </p:spTree>
    <p:extLst>
      <p:ext uri="{BB962C8B-B14F-4D97-AF65-F5344CB8AC3E}">
        <p14:creationId xmlns:p14="http://schemas.microsoft.com/office/powerpoint/2010/main" val="236145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Folienbildplatzhalter 1">
            <a:extLst>
              <a:ext uri="{FF2B5EF4-FFF2-40B4-BE49-F238E27FC236}">
                <a16:creationId xmlns:a16="http://schemas.microsoft.com/office/drawing/2014/main" id="{0958CC1F-87EF-4CEC-967D-5D1BF2F3EA78}"/>
              </a:ext>
            </a:extLst>
          </p:cNvPr>
          <p:cNvSpPr>
            <a:spLocks noGrp="1" noRot="1" noChangeAspect="1" noChangeArrowheads="1" noTextEdit="1"/>
          </p:cNvSpPr>
          <p:nvPr>
            <p:ph type="sldImg"/>
          </p:nvPr>
        </p:nvSpPr>
        <p:spPr>
          <a:ln/>
        </p:spPr>
      </p:sp>
      <p:sp>
        <p:nvSpPr>
          <p:cNvPr id="8194" name="Notizenplatzhalter 2">
            <a:extLst>
              <a:ext uri="{FF2B5EF4-FFF2-40B4-BE49-F238E27FC236}">
                <a16:creationId xmlns:a16="http://schemas.microsoft.com/office/drawing/2014/main" id="{266C06EF-1C6D-4C97-BCFE-D5D88387CA5E}"/>
              </a:ext>
            </a:extLst>
          </p:cNvPr>
          <p:cNvSpPr>
            <a:spLocks noGrp="1" noChangeArrowheads="1"/>
          </p:cNvSpPr>
          <p:nvPr>
            <p:ph type="body" idx="1"/>
          </p:nvPr>
        </p:nvSpPr>
        <p:spPr>
          <a:noFill/>
        </p:spPr>
        <p:txBody>
          <a:bodyPr/>
          <a:lstStyle/>
          <a:p>
            <a:pPr eaLnBrk="1" hangingPunct="1"/>
            <a:endParaRPr lang="de-DE" altLang="de-DE"/>
          </a:p>
        </p:txBody>
      </p:sp>
      <p:sp>
        <p:nvSpPr>
          <p:cNvPr id="8195" name="Foliennummernplatzhalter 3">
            <a:extLst>
              <a:ext uri="{FF2B5EF4-FFF2-40B4-BE49-F238E27FC236}">
                <a16:creationId xmlns:a16="http://schemas.microsoft.com/office/drawing/2014/main" id="{51B22CF7-B18D-41C1-A06D-854BC7438146}"/>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7C133BBE-E950-4A9E-B662-A936D8F74CC8}" type="slidenum">
              <a:rPr lang="de-DE" altLang="de-DE"/>
              <a:pPr algn="r"/>
              <a:t>2</a:t>
            </a:fld>
            <a:endParaRPr lang="de-DE" alt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MinSup</a:t>
            </a:r>
            <a:r>
              <a:rPr lang="de-DE" dirty="0"/>
              <a:t> wie oft das vorkommen </a:t>
            </a:r>
          </a:p>
          <a:p>
            <a:endParaRPr lang="de-DE" dirty="0"/>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20</a:t>
            </a:fld>
            <a:endParaRPr lang="de-DE" altLang="de-DE"/>
          </a:p>
        </p:txBody>
      </p:sp>
    </p:spTree>
    <p:extLst>
      <p:ext uri="{BB962C8B-B14F-4D97-AF65-F5344CB8AC3E}">
        <p14:creationId xmlns:p14="http://schemas.microsoft.com/office/powerpoint/2010/main" val="1288275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Sup</a:t>
            </a:r>
            <a:r>
              <a:rPr lang="de-DE" dirty="0"/>
              <a:t> &gt;= 700 =„</a:t>
            </a:r>
            <a:r>
              <a:rPr lang="de-DE" dirty="0" err="1"/>
              <a:t>red</a:t>
            </a:r>
            <a:r>
              <a:rPr lang="de-DE" dirty="0"/>
              <a:t>“</a:t>
            </a:r>
          </a:p>
          <a:p>
            <a:r>
              <a:rPr lang="de-DE" dirty="0" err="1"/>
              <a:t>Sup</a:t>
            </a:r>
            <a:r>
              <a:rPr lang="de-DE" dirty="0"/>
              <a:t>&gt; + 500 orange</a:t>
            </a:r>
          </a:p>
          <a:p>
            <a:r>
              <a:rPr lang="de-DE" dirty="0" err="1"/>
              <a:t>Sup</a:t>
            </a:r>
            <a:r>
              <a:rPr lang="de-DE" dirty="0"/>
              <a:t> 400 -</a:t>
            </a:r>
            <a:r>
              <a:rPr lang="de-DE" dirty="0">
                <a:sym typeface="Wingdings" pitchFamily="2" charset="2"/>
              </a:rPr>
              <a:t></a:t>
            </a:r>
            <a:r>
              <a:rPr lang="de-DE" dirty="0" err="1">
                <a:sym typeface="Wingdings" pitchFamily="2" charset="2"/>
              </a:rPr>
              <a:t>lime</a:t>
            </a:r>
            <a:endParaRPr lang="de-DE" dirty="0">
              <a:sym typeface="Wingdings" pitchFamily="2" charset="2"/>
            </a:endParaRPr>
          </a:p>
          <a:p>
            <a:r>
              <a:rPr lang="de-DE" dirty="0" err="1">
                <a:sym typeface="Wingdings" pitchFamily="2" charset="2"/>
              </a:rPr>
              <a:t>Sup</a:t>
            </a:r>
            <a:r>
              <a:rPr lang="de-DE" dirty="0">
                <a:sym typeface="Wingdings" pitchFamily="2" charset="2"/>
              </a:rPr>
              <a:t> 300-</a:t>
            </a:r>
            <a:r>
              <a:rPr lang="de-DE" dirty="0" err="1">
                <a:sym typeface="Wingdings" pitchFamily="2" charset="2"/>
              </a:rPr>
              <a:t>green</a:t>
            </a:r>
            <a:endParaRPr lang="de-DE" dirty="0">
              <a:sym typeface="Wingdings" pitchFamily="2" charset="2"/>
            </a:endParaRPr>
          </a:p>
          <a:p>
            <a:r>
              <a:rPr lang="de-DE" dirty="0" err="1">
                <a:sym typeface="Wingdings" pitchFamily="2" charset="2"/>
              </a:rPr>
              <a:t>Sup</a:t>
            </a:r>
            <a:r>
              <a:rPr lang="de-DE" dirty="0">
                <a:sym typeface="Wingdings" pitchFamily="2" charset="2"/>
              </a:rPr>
              <a:t> 200 -</a:t>
            </a:r>
            <a:r>
              <a:rPr lang="de-DE" dirty="0" err="1">
                <a:sym typeface="Wingdings" pitchFamily="2" charset="2"/>
              </a:rPr>
              <a:t>blue</a:t>
            </a:r>
            <a:endParaRPr lang="de-DE" dirty="0"/>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21</a:t>
            </a:fld>
            <a:endParaRPr lang="de-DE" altLang="de-DE"/>
          </a:p>
        </p:txBody>
      </p:sp>
    </p:spTree>
    <p:extLst>
      <p:ext uri="{BB962C8B-B14F-4D97-AF65-F5344CB8AC3E}">
        <p14:creationId xmlns:p14="http://schemas.microsoft.com/office/powerpoint/2010/main" val="1803204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Folienbildplatzhalter 1">
            <a:extLst>
              <a:ext uri="{FF2B5EF4-FFF2-40B4-BE49-F238E27FC236}">
                <a16:creationId xmlns:a16="http://schemas.microsoft.com/office/drawing/2014/main" id="{1BFD6866-4800-4189-8849-3A39EA2918DB}"/>
              </a:ext>
            </a:extLst>
          </p:cNvPr>
          <p:cNvSpPr>
            <a:spLocks noGrp="1" noRot="1" noChangeAspect="1" noChangeArrowheads="1" noTextEdit="1"/>
          </p:cNvSpPr>
          <p:nvPr>
            <p:ph type="sldImg"/>
          </p:nvPr>
        </p:nvSpPr>
        <p:spPr>
          <a:ln/>
        </p:spPr>
      </p:sp>
      <p:sp>
        <p:nvSpPr>
          <p:cNvPr id="10242" name="Notizenplatzhalter 2">
            <a:extLst>
              <a:ext uri="{FF2B5EF4-FFF2-40B4-BE49-F238E27FC236}">
                <a16:creationId xmlns:a16="http://schemas.microsoft.com/office/drawing/2014/main" id="{175F13BE-8990-485E-85ED-9907469F0C05}"/>
              </a:ext>
            </a:extLst>
          </p:cNvPr>
          <p:cNvSpPr>
            <a:spLocks noGrp="1" noChangeArrowheads="1"/>
          </p:cNvSpPr>
          <p:nvPr>
            <p:ph type="body" idx="1"/>
          </p:nvPr>
        </p:nvSpPr>
        <p:spPr>
          <a:noFill/>
        </p:spPr>
        <p:txBody>
          <a:bodyPr/>
          <a:lstStyle/>
          <a:p>
            <a:pPr marL="171450" indent="-171450" eaLnBrk="1" hangingPunct="1">
              <a:buFont typeface="Arial" panose="020B0604020202020204" pitchFamily="34" charset="0"/>
              <a:buChar char="•"/>
            </a:pPr>
            <a:r>
              <a:rPr lang="de-DE" altLang="de-DE" dirty="0"/>
              <a:t>Wissen haben wir erweitert</a:t>
            </a:r>
          </a:p>
          <a:p>
            <a:pPr marL="171450" indent="-171450" eaLnBrk="1" hangingPunct="1">
              <a:buFont typeface="Arial" panose="020B0604020202020204" pitchFamily="34" charset="0"/>
              <a:buChar char="•"/>
            </a:pPr>
            <a:r>
              <a:rPr lang="de-DE" altLang="de-DE" dirty="0"/>
              <a:t>Leider haben wir bis zum Ende nicht unsere Performance Probleme so weit beheben können, dass wir den Großteil der Daten auswerten konnten, jedoch ergaben sich bereits aus den Samples gute Ergebnisse</a:t>
            </a:r>
          </a:p>
          <a:p>
            <a:pPr marL="171450" indent="-171450" eaLnBrk="1" hangingPunct="1">
              <a:buFont typeface="Arial" panose="020B0604020202020204" pitchFamily="34" charset="0"/>
              <a:buChar char="•"/>
            </a:pPr>
            <a:r>
              <a:rPr lang="de-DE" altLang="de-DE" dirty="0"/>
              <a:t>Wir haben SPM </a:t>
            </a:r>
            <a:r>
              <a:rPr lang="de-DE" altLang="de-DE" dirty="0" err="1"/>
              <a:t>incl</a:t>
            </a:r>
            <a:r>
              <a:rPr lang="de-DE" altLang="de-DE" dirty="0"/>
              <a:t> SPMF kennen gelernt und uns mit unterschiedlichen Algorithmen beschäftigt </a:t>
            </a:r>
          </a:p>
          <a:p>
            <a:pPr marL="171450" indent="-171450" eaLnBrk="1" hangingPunct="1">
              <a:buFont typeface="Arial" panose="020B0604020202020204" pitchFamily="34" charset="0"/>
              <a:buChar char="•"/>
            </a:pPr>
            <a:r>
              <a:rPr lang="de-DE" altLang="de-DE" dirty="0"/>
              <a:t>Wir haben unsere Ergebnisse auch Visualisieren können, jedoch visualisiert es nur einen Datenausschnitt</a:t>
            </a:r>
          </a:p>
        </p:txBody>
      </p:sp>
      <p:sp>
        <p:nvSpPr>
          <p:cNvPr id="10243" name="Foliennummernplatzhalter 3">
            <a:extLst>
              <a:ext uri="{FF2B5EF4-FFF2-40B4-BE49-F238E27FC236}">
                <a16:creationId xmlns:a16="http://schemas.microsoft.com/office/drawing/2014/main" id="{2C6362EB-4CD2-4D0A-B9D4-9389B5E8EE9D}"/>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866BF189-7D32-42E3-85BF-2D2E89BCA339}" type="slidenum">
              <a:rPr lang="de-DE" altLang="de-DE"/>
              <a:pPr algn="r"/>
              <a:t>22</a:t>
            </a:fld>
            <a:endParaRPr lang="de-DE" altLang="de-DE"/>
          </a:p>
        </p:txBody>
      </p:sp>
    </p:spTree>
    <p:extLst>
      <p:ext uri="{BB962C8B-B14F-4D97-AF65-F5344CB8AC3E}">
        <p14:creationId xmlns:p14="http://schemas.microsoft.com/office/powerpoint/2010/main" val="2743027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Folienbildplatzhalter 1">
            <a:extLst>
              <a:ext uri="{FF2B5EF4-FFF2-40B4-BE49-F238E27FC236}">
                <a16:creationId xmlns:a16="http://schemas.microsoft.com/office/drawing/2014/main" id="{F2A23554-1BF5-4417-9804-6B631E22EF94}"/>
              </a:ext>
            </a:extLst>
          </p:cNvPr>
          <p:cNvSpPr>
            <a:spLocks noGrp="1" noRot="1" noChangeAspect="1" noChangeArrowheads="1" noTextEdit="1"/>
          </p:cNvSpPr>
          <p:nvPr>
            <p:ph type="sldImg"/>
          </p:nvPr>
        </p:nvSpPr>
        <p:spPr>
          <a:ln/>
        </p:spPr>
      </p:sp>
      <p:sp>
        <p:nvSpPr>
          <p:cNvPr id="30722" name="Notizenplatzhalter 2">
            <a:extLst>
              <a:ext uri="{FF2B5EF4-FFF2-40B4-BE49-F238E27FC236}">
                <a16:creationId xmlns:a16="http://schemas.microsoft.com/office/drawing/2014/main" id="{CB746264-6E38-4157-B3CE-1747F309206B}"/>
              </a:ext>
            </a:extLst>
          </p:cNvPr>
          <p:cNvSpPr>
            <a:spLocks noGrp="1" noChangeArrowheads="1"/>
          </p:cNvSpPr>
          <p:nvPr>
            <p:ph type="body" idx="1"/>
          </p:nvPr>
        </p:nvSpPr>
        <p:spPr>
          <a:noFill/>
        </p:spPr>
        <p:txBody>
          <a:bodyPr/>
          <a:lstStyle/>
          <a:p>
            <a:pPr eaLnBrk="1" hangingPunct="1"/>
            <a:r>
              <a:rPr lang="en-US" sz="1200" b="0" i="1" kern="1200" dirty="0">
                <a:solidFill>
                  <a:schemeClr val="tx1"/>
                </a:solidFill>
                <a:effectLst/>
                <a:latin typeface="Arial" panose="020B0604020202020204" pitchFamily="34" charset="0"/>
                <a:ea typeface="+mn-ea"/>
                <a:cs typeface="+mn-cs"/>
              </a:rPr>
              <a:t> ACM SIGMOD International Conference on Management of Data</a:t>
            </a:r>
            <a:r>
              <a:rPr lang="en-US" sz="1200" b="0" i="0" kern="1200" dirty="0">
                <a:solidFill>
                  <a:schemeClr val="tx1"/>
                </a:solidFill>
                <a:effectLst/>
                <a:latin typeface="Arial" panose="020B0604020202020204" pitchFamily="34" charset="0"/>
                <a:ea typeface="+mn-ea"/>
                <a:cs typeface="+mn-cs"/>
              </a:rPr>
              <a:t>.  = </a:t>
            </a:r>
            <a:r>
              <a:rPr lang="en-US" dirty="0"/>
              <a:t>Int. Conf. Manage. Data. </a:t>
            </a:r>
            <a:endParaRPr lang="de-DE" altLang="de-DE" dirty="0"/>
          </a:p>
        </p:txBody>
      </p:sp>
      <p:sp>
        <p:nvSpPr>
          <p:cNvPr id="30723" name="Foliennummernplatzhalter 3">
            <a:extLst>
              <a:ext uri="{FF2B5EF4-FFF2-40B4-BE49-F238E27FC236}">
                <a16:creationId xmlns:a16="http://schemas.microsoft.com/office/drawing/2014/main" id="{047038E6-13DD-44DF-A9EB-2355CD9D573B}"/>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A0276A1D-C186-4241-9CD3-EFB211AA20B2}" type="slidenum">
              <a:rPr lang="de-DE" altLang="de-DE"/>
              <a:pPr algn="r"/>
              <a:t>23</a:t>
            </a:fld>
            <a:endParaRPr lang="de-DE" altLang="de-DE"/>
          </a:p>
        </p:txBody>
      </p:sp>
    </p:spTree>
    <p:extLst>
      <p:ext uri="{BB962C8B-B14F-4D97-AF65-F5344CB8AC3E}">
        <p14:creationId xmlns:p14="http://schemas.microsoft.com/office/powerpoint/2010/main" val="28925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Folienbildplatzhalter 1">
            <a:extLst>
              <a:ext uri="{FF2B5EF4-FFF2-40B4-BE49-F238E27FC236}">
                <a16:creationId xmlns:a16="http://schemas.microsoft.com/office/drawing/2014/main" id="{1BFD6866-4800-4189-8849-3A39EA2918DB}"/>
              </a:ext>
            </a:extLst>
          </p:cNvPr>
          <p:cNvSpPr>
            <a:spLocks noGrp="1" noRot="1" noChangeAspect="1" noChangeArrowheads="1" noTextEdit="1"/>
          </p:cNvSpPr>
          <p:nvPr>
            <p:ph type="sldImg"/>
          </p:nvPr>
        </p:nvSpPr>
        <p:spPr>
          <a:ln/>
        </p:spPr>
      </p:sp>
      <p:sp>
        <p:nvSpPr>
          <p:cNvPr id="10242" name="Notizenplatzhalter 2">
            <a:extLst>
              <a:ext uri="{FF2B5EF4-FFF2-40B4-BE49-F238E27FC236}">
                <a16:creationId xmlns:a16="http://schemas.microsoft.com/office/drawing/2014/main" id="{175F13BE-8990-485E-85ED-9907469F0C05}"/>
              </a:ext>
            </a:extLst>
          </p:cNvPr>
          <p:cNvSpPr>
            <a:spLocks noGrp="1" noChangeArrowheads="1"/>
          </p:cNvSpPr>
          <p:nvPr>
            <p:ph type="body" idx="1"/>
          </p:nvPr>
        </p:nvSpPr>
        <p:spPr>
          <a:noFill/>
        </p:spPr>
        <p:txBody>
          <a:bodyPr/>
          <a:lstStyle/>
          <a:p>
            <a:pPr eaLnBrk="1" hangingPunct="1"/>
            <a:endParaRPr lang="de-DE" altLang="de-DE"/>
          </a:p>
        </p:txBody>
      </p:sp>
      <p:sp>
        <p:nvSpPr>
          <p:cNvPr id="10243" name="Foliennummernplatzhalter 3">
            <a:extLst>
              <a:ext uri="{FF2B5EF4-FFF2-40B4-BE49-F238E27FC236}">
                <a16:creationId xmlns:a16="http://schemas.microsoft.com/office/drawing/2014/main" id="{2C6362EB-4CD2-4D0A-B9D4-9389B5E8EE9D}"/>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866BF189-7D32-42E3-85BF-2D2E89BCA339}" type="slidenum">
              <a:rPr lang="de-DE" altLang="de-DE"/>
              <a:pPr algn="r"/>
              <a:t>3</a:t>
            </a:fld>
            <a:endParaRPr lang="de-DE" alt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Folienbildplatzhalter 1">
            <a:extLst>
              <a:ext uri="{FF2B5EF4-FFF2-40B4-BE49-F238E27FC236}">
                <a16:creationId xmlns:a16="http://schemas.microsoft.com/office/drawing/2014/main" id="{DBDD9CF4-5328-43C2-9937-D2223E75E891}"/>
              </a:ext>
            </a:extLst>
          </p:cNvPr>
          <p:cNvSpPr>
            <a:spLocks noGrp="1" noRot="1" noChangeAspect="1" noChangeArrowheads="1" noTextEdit="1"/>
          </p:cNvSpPr>
          <p:nvPr>
            <p:ph type="sldImg"/>
          </p:nvPr>
        </p:nvSpPr>
        <p:spPr>
          <a:ln/>
        </p:spPr>
      </p:sp>
      <p:sp>
        <p:nvSpPr>
          <p:cNvPr id="12290" name="Notizenplatzhalter 2">
            <a:extLst>
              <a:ext uri="{FF2B5EF4-FFF2-40B4-BE49-F238E27FC236}">
                <a16:creationId xmlns:a16="http://schemas.microsoft.com/office/drawing/2014/main" id="{4A5C2D93-41C9-4E13-9501-1EE94E49B1B5}"/>
              </a:ext>
            </a:extLst>
          </p:cNvPr>
          <p:cNvSpPr>
            <a:spLocks noGrp="1" noChangeArrowheads="1"/>
          </p:cNvSpPr>
          <p:nvPr>
            <p:ph type="body" idx="1"/>
          </p:nvPr>
        </p:nvSpPr>
        <p:spPr>
          <a:noFill/>
        </p:spPr>
        <p:txBody>
          <a:bodyPr/>
          <a:lstStyle/>
          <a:p>
            <a:pPr eaLnBrk="1" hangingPunct="1"/>
            <a:r>
              <a:rPr lang="de-DE" altLang="de-DE" dirty="0"/>
              <a:t> The TDBC </a:t>
            </a:r>
            <a:r>
              <a:rPr lang="de-DE" altLang="de-DE" dirty="0" err="1"/>
              <a:t>takes</a:t>
            </a:r>
            <a:r>
              <a:rPr lang="de-DE" altLang="de-DE" dirty="0"/>
              <a:t> </a:t>
            </a:r>
            <a:r>
              <a:rPr lang="de-DE" altLang="de-DE" dirty="0" err="1"/>
              <a:t>single</a:t>
            </a:r>
            <a:r>
              <a:rPr lang="de-DE" altLang="de-DE" dirty="0"/>
              <a:t> </a:t>
            </a:r>
            <a:r>
              <a:rPr lang="de-DE" altLang="de-DE" dirty="0" err="1"/>
              <a:t>trajectory</a:t>
            </a:r>
            <a:r>
              <a:rPr lang="de-DE" altLang="de-DE" dirty="0"/>
              <a:t> T , time </a:t>
            </a:r>
            <a:r>
              <a:rPr lang="de-DE" altLang="de-DE" dirty="0" err="1"/>
              <a:t>threshold</a:t>
            </a:r>
            <a:endParaRPr lang="de-DE" altLang="de-DE" dirty="0"/>
          </a:p>
          <a:p>
            <a:pPr eaLnBrk="1" hangingPunct="1"/>
            <a:r>
              <a:rPr lang="de-DE" altLang="de-DE" dirty="0" err="1"/>
              <a:t>dt</a:t>
            </a:r>
            <a:r>
              <a:rPr lang="de-DE" altLang="de-DE" dirty="0"/>
              <a:t>  and </a:t>
            </a:r>
            <a:r>
              <a:rPr lang="de-DE" altLang="de-DE" dirty="0" err="1"/>
              <a:t>distance</a:t>
            </a:r>
            <a:r>
              <a:rPr lang="de-DE" altLang="de-DE" dirty="0"/>
              <a:t> </a:t>
            </a:r>
            <a:r>
              <a:rPr lang="de-DE" altLang="de-DE" dirty="0" err="1"/>
              <a:t>threshold</a:t>
            </a:r>
            <a:r>
              <a:rPr lang="de-DE" altLang="de-DE" dirty="0"/>
              <a:t> </a:t>
            </a:r>
            <a:r>
              <a:rPr lang="de-DE" altLang="de-DE" dirty="0" err="1"/>
              <a:t>dd</a:t>
            </a:r>
            <a:r>
              <a:rPr lang="de-DE" altLang="de-DE" dirty="0"/>
              <a:t>  </a:t>
            </a:r>
            <a:r>
              <a:rPr lang="de-DE" altLang="de-DE" dirty="0" err="1"/>
              <a:t>as</a:t>
            </a:r>
            <a:r>
              <a:rPr lang="de-DE" altLang="de-DE" dirty="0"/>
              <a:t> </a:t>
            </a:r>
            <a:r>
              <a:rPr lang="de-DE" altLang="de-DE" dirty="0" err="1"/>
              <a:t>input</a:t>
            </a:r>
            <a:r>
              <a:rPr lang="de-DE" altLang="de-DE" dirty="0"/>
              <a:t> </a:t>
            </a:r>
            <a:r>
              <a:rPr lang="de-DE" altLang="de-DE" dirty="0" err="1"/>
              <a:t>conditions</a:t>
            </a:r>
            <a:endParaRPr lang="de-DE" altLang="de-DE" dirty="0"/>
          </a:p>
          <a:p>
            <a:pPr eaLnBrk="1" hangingPunct="1"/>
            <a:r>
              <a:rPr lang="de-DE" altLang="de-DE" dirty="0"/>
              <a:t> Vero:</a:t>
            </a:r>
          </a:p>
          <a:p>
            <a:pPr marL="82550" lvl="0" indent="0" eaLnBrk="1" hangingPunct="1">
              <a:buFont typeface="Arial" panose="020B0604020202020204" pitchFamily="34" charset="0"/>
              <a:buNone/>
            </a:pPr>
            <a:r>
              <a:rPr lang="de-DE" altLang="de-DE" dirty="0"/>
              <a:t>TRAJECTORY PARTITION:</a:t>
            </a:r>
          </a:p>
          <a:p>
            <a:pPr marL="849313" lvl="1" indent="-342900" eaLnBrk="1" hangingPunct="1">
              <a:buFontTx/>
              <a:buAutoNum type="arabicPeriod"/>
            </a:pPr>
            <a:r>
              <a:rPr lang="de-DE" altLang="de-DE" dirty="0"/>
              <a:t>Identifizieren die diskontinuierliche Punkte</a:t>
            </a:r>
          </a:p>
          <a:p>
            <a:pPr marL="849313" lvl="1" indent="-342900" eaLnBrk="1" hangingPunct="1">
              <a:buFontTx/>
              <a:buAutoNum type="arabicPeriod"/>
            </a:pPr>
            <a:r>
              <a:rPr lang="de-DE" altLang="de-DE" dirty="0" err="1"/>
              <a:t>Trajectory</a:t>
            </a:r>
            <a:r>
              <a:rPr lang="de-DE" altLang="de-DE" dirty="0"/>
              <a:t> teilen in unterschiedlichen Routen</a:t>
            </a:r>
          </a:p>
          <a:p>
            <a:pPr marL="849313" lvl="1" indent="-342900" eaLnBrk="1" hangingPunct="1">
              <a:buFontTx/>
              <a:buAutoNum type="arabicPeriod"/>
            </a:pPr>
            <a:r>
              <a:rPr lang="de-DE" altLang="de-DE" dirty="0" err="1"/>
              <a:t>Stop-poinst</a:t>
            </a:r>
            <a:r>
              <a:rPr lang="de-DE" altLang="de-DE" dirty="0"/>
              <a:t> rausnehmen mit TDBC  Methode</a:t>
            </a:r>
          </a:p>
          <a:p>
            <a:pPr marL="82550" lvl="0" indent="0" eaLnBrk="1" hangingPunct="1">
              <a:buFont typeface="Arial" panose="020B0604020202020204" pitchFamily="34" charset="0"/>
              <a:buNone/>
            </a:pPr>
            <a:r>
              <a:rPr lang="de-DE" altLang="de-DE" dirty="0"/>
              <a:t>DATA SIMPLIFICATION:</a:t>
            </a:r>
          </a:p>
          <a:p>
            <a:pPr marL="849313" lvl="1" indent="-342900" eaLnBrk="1" hangingPunct="1">
              <a:buFontTx/>
              <a:buAutoNum type="arabicPeriod"/>
            </a:pPr>
            <a:r>
              <a:rPr lang="de-DE" altLang="de-DE" dirty="0"/>
              <a:t>Komprimierung einer Menge redundanter </a:t>
            </a:r>
            <a:r>
              <a:rPr lang="de-DE" altLang="de-DE" dirty="0" err="1"/>
              <a:t>Trajektionspunkte</a:t>
            </a:r>
            <a:r>
              <a:rPr lang="de-DE" altLang="de-DE" dirty="0"/>
              <a:t> und extrahiert die erforderlichen Knoten für jede Route.</a:t>
            </a:r>
          </a:p>
          <a:p>
            <a:pPr marL="849313" lvl="1" indent="-342900" eaLnBrk="1" hangingPunct="1">
              <a:buFontTx/>
              <a:buAutoNum type="arabicPeriod"/>
            </a:pPr>
            <a:r>
              <a:rPr lang="de-DE" altLang="de-DE" dirty="0"/>
              <a:t>Anwendung des Douglas-Peuker Algorithmus</a:t>
            </a:r>
          </a:p>
          <a:p>
            <a:pPr eaLnBrk="1" hangingPunct="1"/>
            <a:endParaRPr lang="de-DE" altLang="de-DE" dirty="0"/>
          </a:p>
        </p:txBody>
      </p:sp>
      <p:sp>
        <p:nvSpPr>
          <p:cNvPr id="12291" name="Foliennummernplatzhalter 3">
            <a:extLst>
              <a:ext uri="{FF2B5EF4-FFF2-40B4-BE49-F238E27FC236}">
                <a16:creationId xmlns:a16="http://schemas.microsoft.com/office/drawing/2014/main" id="{4D394EB9-8F14-49FE-969B-3028D85D28B0}"/>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B3E011BD-0B84-4AB5-8562-272FA364A370}" type="slidenum">
              <a:rPr lang="de-DE" altLang="de-DE"/>
              <a:pPr algn="r"/>
              <a:t>4</a:t>
            </a:fld>
            <a:endParaRPr lang="de-DE" alt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Folienbildplatzhalter 1">
            <a:extLst>
              <a:ext uri="{FF2B5EF4-FFF2-40B4-BE49-F238E27FC236}">
                <a16:creationId xmlns:a16="http://schemas.microsoft.com/office/drawing/2014/main" id="{1C24F87B-9165-4F02-8B91-85E68F20E485}"/>
              </a:ext>
            </a:extLst>
          </p:cNvPr>
          <p:cNvSpPr>
            <a:spLocks noGrp="1" noRot="1" noChangeAspect="1" noChangeArrowheads="1" noTextEdit="1"/>
          </p:cNvSpPr>
          <p:nvPr>
            <p:ph type="sldImg"/>
          </p:nvPr>
        </p:nvSpPr>
        <p:spPr>
          <a:ln/>
        </p:spPr>
      </p:sp>
      <p:sp>
        <p:nvSpPr>
          <p:cNvPr id="16386" name="Notizenplatzhalter 2">
            <a:extLst>
              <a:ext uri="{FF2B5EF4-FFF2-40B4-BE49-F238E27FC236}">
                <a16:creationId xmlns:a16="http://schemas.microsoft.com/office/drawing/2014/main" id="{BD32A458-52CF-4165-B5DD-52DE882A1A11}"/>
              </a:ext>
            </a:extLst>
          </p:cNvPr>
          <p:cNvSpPr>
            <a:spLocks noGrp="1" noChangeArrowheads="1"/>
          </p:cNvSpPr>
          <p:nvPr>
            <p:ph type="body" idx="1"/>
          </p:nvPr>
        </p:nvSpPr>
        <p:spPr>
          <a:noFill/>
        </p:spPr>
        <p:txBody>
          <a:bodyPr/>
          <a:lstStyle/>
          <a:p>
            <a:pPr eaLnBrk="1" hangingPunct="1"/>
            <a:r>
              <a:rPr lang="de-DE" altLang="de-DE" dirty="0"/>
              <a:t>Multi Level Grid, </a:t>
            </a:r>
            <a:r>
              <a:rPr lang="de-DE" altLang="de-DE" dirty="0" err="1"/>
              <a:t>probleme</a:t>
            </a:r>
            <a:r>
              <a:rPr lang="de-DE" altLang="de-DE" dirty="0"/>
              <a:t> bei der Implementation</a:t>
            </a:r>
          </a:p>
        </p:txBody>
      </p:sp>
      <p:sp>
        <p:nvSpPr>
          <p:cNvPr id="16387" name="Foliennummernplatzhalter 3">
            <a:extLst>
              <a:ext uri="{FF2B5EF4-FFF2-40B4-BE49-F238E27FC236}">
                <a16:creationId xmlns:a16="http://schemas.microsoft.com/office/drawing/2014/main" id="{85E73D4A-BE7D-4D98-BBAD-41DFD3034EBB}"/>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21BE1736-C496-4748-B8E5-A5F6F2DA8EDD}" type="slidenum">
              <a:rPr lang="de-DE" altLang="de-DE"/>
              <a:pPr algn="r"/>
              <a:t>5</a:t>
            </a:fld>
            <a:endParaRPr lang="de-DE" alt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Aufgrund von Performance Problemen und da </a:t>
            </a:r>
            <a:r>
              <a:rPr lang="de-DE" dirty="0" err="1"/>
              <a:t>Bearing</a:t>
            </a:r>
            <a:r>
              <a:rPr lang="de-DE" dirty="0"/>
              <a:t> im </a:t>
            </a:r>
            <a:r>
              <a:rPr lang="de-DE" dirty="0" err="1"/>
              <a:t>Traclus</a:t>
            </a:r>
            <a:r>
              <a:rPr lang="de-DE" dirty="0"/>
              <a:t> nicht mehr benötigt wurde haben wir den zugehörigen Code entfernt</a:t>
            </a:r>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6</a:t>
            </a:fld>
            <a:endParaRPr lang="de-DE" altLang="de-DE"/>
          </a:p>
        </p:txBody>
      </p:sp>
    </p:spTree>
    <p:extLst>
      <p:ext uri="{BB962C8B-B14F-4D97-AF65-F5344CB8AC3E}">
        <p14:creationId xmlns:p14="http://schemas.microsoft.com/office/powerpoint/2010/main" val="3056266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Punkte haben nur eine Endzeit wenn sie vereinfacht wurden da sie </a:t>
            </a:r>
            <a:r>
              <a:rPr lang="de-DE" dirty="0" err="1"/>
              <a:t>Stoppoints</a:t>
            </a:r>
            <a:r>
              <a:rPr lang="de-DE" dirty="0"/>
              <a:t> sind</a:t>
            </a:r>
          </a:p>
        </p:txBody>
      </p:sp>
      <p:sp>
        <p:nvSpPr>
          <p:cNvPr id="4" name="Foliennummernplatzhalter 3"/>
          <p:cNvSpPr>
            <a:spLocks noGrp="1"/>
          </p:cNvSpPr>
          <p:nvPr>
            <p:ph type="sldNum" sz="quarter" idx="5"/>
          </p:nvPr>
        </p:nvSpPr>
        <p:spPr/>
        <p:txBody>
          <a:bodyPr/>
          <a:lstStyle/>
          <a:p>
            <a:pPr>
              <a:defRPr/>
            </a:pPr>
            <a:fld id="{5EFAE7A0-5654-4436-A665-B5287C226F79}" type="slidenum">
              <a:rPr lang="de-DE" altLang="de-DE" smtClean="0"/>
              <a:pPr>
                <a:defRPr/>
              </a:pPr>
              <a:t>7</a:t>
            </a:fld>
            <a:endParaRPr lang="de-DE" altLang="de-DE"/>
          </a:p>
        </p:txBody>
      </p:sp>
    </p:spTree>
    <p:extLst>
      <p:ext uri="{BB962C8B-B14F-4D97-AF65-F5344CB8AC3E}">
        <p14:creationId xmlns:p14="http://schemas.microsoft.com/office/powerpoint/2010/main" val="345862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bildplatzhalter 1">
            <a:extLst>
              <a:ext uri="{FF2B5EF4-FFF2-40B4-BE49-F238E27FC236}">
                <a16:creationId xmlns:a16="http://schemas.microsoft.com/office/drawing/2014/main" id="{7A27A824-B8BD-4EDD-A01D-F11D2973D2AD}"/>
              </a:ext>
            </a:extLst>
          </p:cNvPr>
          <p:cNvSpPr>
            <a:spLocks noGrp="1" noRot="1" noChangeAspect="1" noChangeArrowheads="1" noTextEdit="1"/>
          </p:cNvSpPr>
          <p:nvPr>
            <p:ph type="sldImg"/>
          </p:nvPr>
        </p:nvSpPr>
        <p:spPr>
          <a:ln/>
        </p:spPr>
      </p:sp>
      <p:sp>
        <p:nvSpPr>
          <p:cNvPr id="18434" name="Notizenplatzhalter 2">
            <a:extLst>
              <a:ext uri="{FF2B5EF4-FFF2-40B4-BE49-F238E27FC236}">
                <a16:creationId xmlns:a16="http://schemas.microsoft.com/office/drawing/2014/main" id="{383DA63F-F624-4686-B0C8-16F70C77344C}"/>
              </a:ext>
            </a:extLst>
          </p:cNvPr>
          <p:cNvSpPr>
            <a:spLocks noGrp="1" noChangeArrowheads="1"/>
          </p:cNvSpPr>
          <p:nvPr>
            <p:ph type="body" idx="1"/>
          </p:nvPr>
        </p:nvSpPr>
        <p:spPr>
          <a:noFill/>
        </p:spPr>
        <p:txBody>
          <a:bodyPr/>
          <a:lstStyle/>
          <a:p>
            <a:pPr eaLnBrk="1" hangingPunct="1">
              <a:buFont typeface="Arial" panose="020B0604020202020204" pitchFamily="34" charset="0"/>
              <a:buAutoNum type="alphaLcParenR"/>
            </a:pPr>
            <a:r>
              <a:rPr lang="de-DE" altLang="de-DE" dirty="0"/>
              <a:t>Vero: </a:t>
            </a:r>
          </a:p>
          <a:p>
            <a:pPr eaLnBrk="1" hangingPunct="1">
              <a:lnSpc>
                <a:spcPct val="150000"/>
              </a:lnSpc>
              <a:spcAft>
                <a:spcPts val="600"/>
              </a:spcAft>
              <a:buFont typeface="Arial" panose="020B0604020202020204" pitchFamily="34" charset="0"/>
              <a:buAutoNum type="alphaLcParenR"/>
            </a:pPr>
            <a:r>
              <a:rPr lang="de-DE" altLang="de-DE" dirty="0"/>
              <a:t>Identifiziere der aufeinanderfolgenden Linien von verschiedenen Routen.</a:t>
            </a:r>
          </a:p>
          <a:p>
            <a:pPr eaLnBrk="1" hangingPunct="1">
              <a:lnSpc>
                <a:spcPct val="150000"/>
              </a:lnSpc>
              <a:spcAft>
                <a:spcPts val="600"/>
              </a:spcAft>
              <a:buFont typeface="Arial" panose="020B0604020202020204" pitchFamily="34" charset="0"/>
              <a:buAutoNum type="alphaLcParenR"/>
            </a:pPr>
            <a:r>
              <a:rPr lang="de-DE" altLang="de-DE" dirty="0"/>
              <a:t>Aufeinanderfolgende Verbindungslinien, berechne die Repräsentationslinie</a:t>
            </a:r>
            <a:br>
              <a:rPr lang="de-DE" altLang="de-DE" dirty="0"/>
            </a:br>
            <a:r>
              <a:rPr lang="de-DE" altLang="de-DE" dirty="0"/>
              <a:t>von L1 und die Projektionspunkte jeder Linie.</a:t>
            </a:r>
          </a:p>
          <a:p>
            <a:pPr eaLnBrk="1" hangingPunct="1">
              <a:lnSpc>
                <a:spcPct val="150000"/>
              </a:lnSpc>
              <a:spcAft>
                <a:spcPts val="600"/>
              </a:spcAft>
              <a:buFont typeface="Arial" panose="020B0604020202020204" pitchFamily="34" charset="0"/>
              <a:buAutoNum type="alphaLcParenR"/>
            </a:pPr>
            <a:r>
              <a:rPr lang="de-DE" altLang="de-DE" dirty="0"/>
              <a:t>Entfernung der redundante Projektionspunkte und Filterung der  kurzen Projektionslinie</a:t>
            </a:r>
          </a:p>
          <a:p>
            <a:pPr eaLnBrk="1" hangingPunct="1"/>
            <a:endParaRPr lang="de-DE" altLang="de-DE" dirty="0"/>
          </a:p>
        </p:txBody>
      </p:sp>
      <p:sp>
        <p:nvSpPr>
          <p:cNvPr id="18435" name="Foliennummernplatzhalter 3">
            <a:extLst>
              <a:ext uri="{FF2B5EF4-FFF2-40B4-BE49-F238E27FC236}">
                <a16:creationId xmlns:a16="http://schemas.microsoft.com/office/drawing/2014/main" id="{1F55EAF2-A225-4AEE-AA59-3410FFB7EB32}"/>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2BDB866F-C22C-4E16-9C13-B56AE025F871}" type="slidenum">
              <a:rPr lang="de-DE" altLang="de-DE"/>
              <a:pPr algn="r"/>
              <a:t>8</a:t>
            </a:fld>
            <a:endParaRPr lang="de-DE" alt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Folienbildplatzhalter 1">
            <a:extLst>
              <a:ext uri="{FF2B5EF4-FFF2-40B4-BE49-F238E27FC236}">
                <a16:creationId xmlns:a16="http://schemas.microsoft.com/office/drawing/2014/main" id="{0A653F33-C6AA-4C73-87BB-D11927E290ED}"/>
              </a:ext>
            </a:extLst>
          </p:cNvPr>
          <p:cNvSpPr>
            <a:spLocks noGrp="1" noRot="1" noChangeAspect="1" noChangeArrowheads="1" noTextEdit="1"/>
          </p:cNvSpPr>
          <p:nvPr>
            <p:ph type="sldImg"/>
          </p:nvPr>
        </p:nvSpPr>
        <p:spPr>
          <a:ln/>
        </p:spPr>
      </p:sp>
      <p:sp>
        <p:nvSpPr>
          <p:cNvPr id="20482" name="Notizenplatzhalter 2">
            <a:extLst>
              <a:ext uri="{FF2B5EF4-FFF2-40B4-BE49-F238E27FC236}">
                <a16:creationId xmlns:a16="http://schemas.microsoft.com/office/drawing/2014/main" id="{3620A648-F7B8-4BF8-9AD1-619203D7754F}"/>
              </a:ext>
            </a:extLst>
          </p:cNvPr>
          <p:cNvSpPr>
            <a:spLocks noGrp="1" noChangeArrowheads="1"/>
          </p:cNvSpPr>
          <p:nvPr>
            <p:ph type="body" idx="1"/>
          </p:nvPr>
        </p:nvSpPr>
        <p:spPr>
          <a:noFill/>
        </p:spPr>
        <p:txBody>
          <a:bodyPr/>
          <a:lstStyle/>
          <a:p>
            <a:pPr eaLnBrk="1" hangingPunct="1"/>
            <a:endParaRPr lang="de-DE" altLang="de-DE"/>
          </a:p>
        </p:txBody>
      </p:sp>
      <p:sp>
        <p:nvSpPr>
          <p:cNvPr id="20483" name="Foliennummernplatzhalter 3">
            <a:extLst>
              <a:ext uri="{FF2B5EF4-FFF2-40B4-BE49-F238E27FC236}">
                <a16:creationId xmlns:a16="http://schemas.microsoft.com/office/drawing/2014/main" id="{9438830F-BD6B-48BB-B870-CB96E459A44A}"/>
              </a:ext>
            </a:extLst>
          </p:cNvPr>
          <p:cNvSpPr>
            <a:spLocks noGrp="1"/>
          </p:cNvSpPr>
          <p:nvPr>
            <p:ph type="sldNum" sz="quarter" idx="5"/>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r"/>
            <a:fld id="{A0C2BE58-97BC-406A-8AEF-DC871F6603AE}" type="slidenum">
              <a:rPr lang="de-DE" altLang="de-DE"/>
              <a:pPr algn="r"/>
              <a:t>9</a:t>
            </a:fld>
            <a:endParaRPr lang="de-DE" altLang="de-DE"/>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0.xml"/><Relationship Id="rId7" Type="http://schemas.openxmlformats.org/officeDocument/2006/relationships/oleObject" Target="../embeddings/oleObject2.bin"/><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Line 8">
            <a:extLst>
              <a:ext uri="{FF2B5EF4-FFF2-40B4-BE49-F238E27FC236}">
                <a16:creationId xmlns:a16="http://schemas.microsoft.com/office/drawing/2014/main" id="{AA1C5F89-C072-4E00-885E-2E6E1C42683B}"/>
              </a:ext>
            </a:extLst>
          </p:cNvPr>
          <p:cNvSpPr>
            <a:spLocks noChangeShapeType="1"/>
          </p:cNvSpPr>
          <p:nvPr>
            <p:custDataLst>
              <p:tags r:id="rId2"/>
            </p:custDataLst>
          </p:nvPr>
        </p:nvSpPr>
        <p:spPr bwMode="auto">
          <a:xfrm>
            <a:off x="539750" y="6135688"/>
            <a:ext cx="8061325"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 name="Picture 9" descr="TU_Logo_lang_RGB_rot_PPT-1">
            <a:extLst>
              <a:ext uri="{FF2B5EF4-FFF2-40B4-BE49-F238E27FC236}">
                <a16:creationId xmlns:a16="http://schemas.microsoft.com/office/drawing/2014/main" id="{9E8EDA65-79C6-4EF9-B5CC-7FE41657E017}"/>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6440488" y="539750"/>
            <a:ext cx="21605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Rectangle 14" hidden="1">
            <a:extLst>
              <a:ext uri="{FF2B5EF4-FFF2-40B4-BE49-F238E27FC236}">
                <a16:creationId xmlns:a16="http://schemas.microsoft.com/office/drawing/2014/main" id="{DD455FC7-08B7-4A3E-9946-2870F824F845}"/>
              </a:ext>
            </a:extLst>
          </p:cNvPr>
          <p:cNvGraphicFramePr>
            <a:graphicFrameLocks/>
          </p:cNvGraphicFramePr>
          <p:nvPr>
            <p:custDataLst>
              <p:tags r:id="rId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1759" r:id="rId7" imgW="0" imgH="0" progId="TCLayout.ActiveDocument.1">
                  <p:embed/>
                </p:oleObj>
              </mc:Choice>
              <mc:Fallback>
                <p:oleObj r:id="rId7" imgW="0" imgH="0" progId="TCLayout.ActiveDocument.1">
                  <p:embed/>
                  <p:pic>
                    <p:nvPicPr>
                      <p:cNvPr id="5124" name="Rectangle 14" hidden="1">
                        <a:extLst>
                          <a:ext uri="{FF2B5EF4-FFF2-40B4-BE49-F238E27FC236}">
                            <a16:creationId xmlns:a16="http://schemas.microsoft.com/office/drawing/2014/main" id="{913F5F28-95B4-431E-AC7D-02C5C0F5C21C}"/>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19" descr="TU_130227_PPT_Bild-Hausecke">
            <a:extLst>
              <a:ext uri="{FF2B5EF4-FFF2-40B4-BE49-F238E27FC236}">
                <a16:creationId xmlns:a16="http://schemas.microsoft.com/office/drawing/2014/main" id="{B31FD7BC-70E0-4CDA-9A59-70D5C969E3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286000"/>
            <a:ext cx="86042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a:extLst>
              <a:ext uri="{FF2B5EF4-FFF2-40B4-BE49-F238E27FC236}">
                <a16:creationId xmlns:a16="http://schemas.microsoft.com/office/drawing/2014/main" id="{6BF97786-D51C-7647-956A-548311B75886}"/>
              </a:ext>
            </a:extLst>
          </p:cNvPr>
          <p:cNvSpPr>
            <a:spLocks noGrp="1" noChangeArrowheads="1"/>
          </p:cNvSpPr>
          <p:nvPr>
            <p:ph type="ctrTitle"/>
          </p:nvPr>
        </p:nvSpPr>
        <p:spPr>
          <a:xfrm>
            <a:off x="539750" y="4910138"/>
            <a:ext cx="8061325" cy="381000"/>
          </a:xfrm>
        </p:spPr>
        <p:txBody>
          <a:bodyPr/>
          <a:lstStyle>
            <a:lvl1pPr>
              <a:defRPr/>
            </a:lvl1pPr>
          </a:lstStyle>
          <a:p>
            <a:pPr lvl="0"/>
            <a:r>
              <a:rPr lang="de-DE" altLang="de-DE" noProof="0"/>
              <a:t>Titel durch Klicken hinzufügen</a:t>
            </a:r>
          </a:p>
        </p:txBody>
      </p:sp>
      <p:sp>
        <p:nvSpPr>
          <p:cNvPr id="4099" name="Rectangle 3">
            <a:extLst>
              <a:ext uri="{FF2B5EF4-FFF2-40B4-BE49-F238E27FC236}">
                <a16:creationId xmlns:a16="http://schemas.microsoft.com/office/drawing/2014/main" id="{509265B3-F9E6-534B-954B-995AC3E1EC7B}"/>
              </a:ext>
            </a:extLst>
          </p:cNvPr>
          <p:cNvSpPr>
            <a:spLocks noGrp="1" noChangeArrowheads="1"/>
          </p:cNvSpPr>
          <p:nvPr>
            <p:ph type="subTitle" idx="1"/>
          </p:nvPr>
        </p:nvSpPr>
        <p:spPr>
          <a:xfrm>
            <a:off x="539750" y="5659438"/>
            <a:ext cx="8061325" cy="279400"/>
          </a:xfrm>
        </p:spPr>
        <p:txBody>
          <a:bodyPr anchor="b">
            <a:spAutoFit/>
          </a:bodyPr>
          <a:lstStyle>
            <a:lvl1pPr marL="0" indent="0">
              <a:defRPr>
                <a:solidFill>
                  <a:schemeClr val="accent1"/>
                </a:solidFill>
              </a:defRPr>
            </a:lvl1pPr>
          </a:lstStyle>
          <a:p>
            <a:pPr lvl="0"/>
            <a:r>
              <a:rPr lang="de-DE" altLang="de-DE" noProof="0"/>
              <a:t>Untertitel durch Klicken hinzufügen</a:t>
            </a:r>
          </a:p>
        </p:txBody>
      </p:sp>
    </p:spTree>
    <p:extLst>
      <p:ext uri="{BB962C8B-B14F-4D97-AF65-F5344CB8AC3E}">
        <p14:creationId xmlns:p14="http://schemas.microsoft.com/office/powerpoint/2010/main" val="64534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AE2D64-0BD2-6B43-870D-F70A91138D7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FDC99B78-4569-C442-B08E-A8AF120D1C9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13">
            <a:extLst>
              <a:ext uri="{FF2B5EF4-FFF2-40B4-BE49-F238E27FC236}">
                <a16:creationId xmlns:a16="http://schemas.microsoft.com/office/drawing/2014/main" id="{12CA0D45-CD81-4696-853A-D525E369B63D}"/>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5" name="Rectangle 14">
            <a:extLst>
              <a:ext uri="{FF2B5EF4-FFF2-40B4-BE49-F238E27FC236}">
                <a16:creationId xmlns:a16="http://schemas.microsoft.com/office/drawing/2014/main" id="{6BCFB52A-11F4-427B-9410-F415CA117CF0}"/>
              </a:ext>
            </a:extLst>
          </p:cNvPr>
          <p:cNvSpPr>
            <a:spLocks noGrp="1" noChangeArrowheads="1"/>
          </p:cNvSpPr>
          <p:nvPr>
            <p:ph type="sldNum" sz="quarter" idx="11"/>
            <p:custDataLst>
              <p:tags r:id="rId2"/>
            </p:custDataLst>
          </p:nvPr>
        </p:nvSpPr>
        <p:spPr>
          <a:ln/>
        </p:spPr>
        <p:txBody>
          <a:bodyPr/>
          <a:lstStyle>
            <a:lvl1pPr>
              <a:defRPr/>
            </a:lvl1pPr>
          </a:lstStyle>
          <a:p>
            <a:pPr>
              <a:defRPr/>
            </a:pPr>
            <a:r>
              <a:rPr lang="de-DE" altLang="de-DE"/>
              <a:t>Seite </a:t>
            </a:r>
            <a:fld id="{BF38F40C-433B-4451-A1D9-469F66020761}" type="slidenum">
              <a:rPr lang="de-DE" altLang="de-DE" smtClean="0"/>
              <a:pPr>
                <a:defRPr/>
              </a:pPr>
              <a:t>‹Nr.›</a:t>
            </a:fld>
            <a:endParaRPr lang="de-DE" altLang="de-DE"/>
          </a:p>
        </p:txBody>
      </p:sp>
      <p:sp>
        <p:nvSpPr>
          <p:cNvPr id="6" name="Rechteck 5">
            <a:extLst>
              <a:ext uri="{FF2B5EF4-FFF2-40B4-BE49-F238E27FC236}">
                <a16:creationId xmlns:a16="http://schemas.microsoft.com/office/drawing/2014/main" id="{F8633B1E-5722-48C9-BEDE-0FC674CE7B79}"/>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43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34A4574-3A80-DC4D-90BE-0769877D0D97}"/>
              </a:ext>
            </a:extLst>
          </p:cNvPr>
          <p:cNvSpPr>
            <a:spLocks noGrp="1"/>
          </p:cNvSpPr>
          <p:nvPr>
            <p:ph type="title" orient="vert"/>
          </p:nvPr>
        </p:nvSpPr>
        <p:spPr>
          <a:xfrm>
            <a:off x="6586538" y="1717675"/>
            <a:ext cx="2014537" cy="4273550"/>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2C4BE1B-F700-2E44-9072-4FF30C6B3B00}"/>
              </a:ext>
            </a:extLst>
          </p:cNvPr>
          <p:cNvSpPr>
            <a:spLocks noGrp="1"/>
          </p:cNvSpPr>
          <p:nvPr>
            <p:ph type="body" orient="vert" idx="1"/>
          </p:nvPr>
        </p:nvSpPr>
        <p:spPr>
          <a:xfrm>
            <a:off x="539750" y="1717675"/>
            <a:ext cx="5894388" cy="42735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13">
            <a:extLst>
              <a:ext uri="{FF2B5EF4-FFF2-40B4-BE49-F238E27FC236}">
                <a16:creationId xmlns:a16="http://schemas.microsoft.com/office/drawing/2014/main" id="{90D99C70-B3AB-4F76-8588-B4BA1485DE14}"/>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5" name="Rectangle 14">
            <a:extLst>
              <a:ext uri="{FF2B5EF4-FFF2-40B4-BE49-F238E27FC236}">
                <a16:creationId xmlns:a16="http://schemas.microsoft.com/office/drawing/2014/main" id="{5B8412BB-AD8D-4707-BE6B-5C65EA5CBAB4}"/>
              </a:ext>
            </a:extLst>
          </p:cNvPr>
          <p:cNvSpPr>
            <a:spLocks noGrp="1" noChangeArrowheads="1"/>
          </p:cNvSpPr>
          <p:nvPr>
            <p:ph type="sldNum" sz="quarter" idx="11"/>
            <p:custDataLst>
              <p:tags r:id="rId2"/>
            </p:custDataLst>
          </p:nvPr>
        </p:nvSpPr>
        <p:spPr>
          <a:ln/>
        </p:spPr>
        <p:txBody>
          <a:bodyPr/>
          <a:lstStyle>
            <a:lvl1pPr>
              <a:defRPr/>
            </a:lvl1pPr>
          </a:lstStyle>
          <a:p>
            <a:pPr>
              <a:defRPr/>
            </a:pPr>
            <a:r>
              <a:rPr lang="de-DE" altLang="de-DE"/>
              <a:t>Seite </a:t>
            </a:r>
            <a:fld id="{74F71846-112F-4547-B64A-40663664BF42}" type="slidenum">
              <a:rPr lang="de-DE" altLang="de-DE" smtClean="0"/>
              <a:pPr>
                <a:defRPr/>
              </a:pPr>
              <a:t>‹Nr.›</a:t>
            </a:fld>
            <a:endParaRPr lang="de-DE" altLang="de-DE"/>
          </a:p>
        </p:txBody>
      </p:sp>
      <p:sp>
        <p:nvSpPr>
          <p:cNvPr id="6" name="Rechteck 5">
            <a:extLst>
              <a:ext uri="{FF2B5EF4-FFF2-40B4-BE49-F238E27FC236}">
                <a16:creationId xmlns:a16="http://schemas.microsoft.com/office/drawing/2014/main" id="{83A83BDF-BA6E-4FF2-8FC1-3055683E39C1}"/>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6584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CB50FC-8C98-A342-8973-3F39538FFCB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31A5412-6766-2C4D-8612-298FB1DFCDE0}"/>
              </a:ext>
            </a:extLst>
          </p:cNvPr>
          <p:cNvSpPr>
            <a:spLocks noGrp="1"/>
          </p:cNvSpPr>
          <p:nvPr>
            <p:ph idx="1"/>
          </p:nvPr>
        </p:nvSpPr>
        <p:spPr>
          <a:xfrm>
            <a:off x="539750" y="2349500"/>
            <a:ext cx="8061325" cy="36717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13">
            <a:extLst>
              <a:ext uri="{FF2B5EF4-FFF2-40B4-BE49-F238E27FC236}">
                <a16:creationId xmlns:a16="http://schemas.microsoft.com/office/drawing/2014/main" id="{6896DD83-CDC7-4DD4-B6FE-3EE3444433AC}"/>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5" name="Rectangle 14">
            <a:extLst>
              <a:ext uri="{FF2B5EF4-FFF2-40B4-BE49-F238E27FC236}">
                <a16:creationId xmlns:a16="http://schemas.microsoft.com/office/drawing/2014/main" id="{7AA91DC3-E1AF-4F14-B1D2-63A61284D895}"/>
              </a:ext>
            </a:extLst>
          </p:cNvPr>
          <p:cNvSpPr>
            <a:spLocks noGrp="1" noChangeArrowheads="1"/>
          </p:cNvSpPr>
          <p:nvPr>
            <p:ph type="sldNum" sz="quarter" idx="11"/>
            <p:custDataLst>
              <p:tags r:id="rId2"/>
            </p:custDataLst>
          </p:nvPr>
        </p:nvSpPr>
        <p:spPr>
          <a:xfrm>
            <a:off x="539750" y="6557963"/>
            <a:ext cx="2016026" cy="152400"/>
          </a:xfrm>
          <a:ln/>
        </p:spPr>
        <p:txBody>
          <a:bodyPr/>
          <a:lstStyle>
            <a:lvl1pPr>
              <a:defRPr/>
            </a:lvl1pPr>
          </a:lstStyle>
          <a:p>
            <a:pPr>
              <a:defRPr/>
            </a:pPr>
            <a:r>
              <a:rPr lang="de-DE" altLang="de-DE"/>
              <a:t>Seite </a:t>
            </a:r>
            <a:fld id="{65EA82EB-7D99-4175-956B-F64EB46773E0}" type="slidenum">
              <a:rPr lang="de-DE" altLang="de-DE" smtClean="0"/>
              <a:pPr>
                <a:defRPr/>
              </a:pPr>
              <a:t>‹Nr.›</a:t>
            </a:fld>
            <a:endParaRPr lang="de-DE" altLang="de-DE"/>
          </a:p>
        </p:txBody>
      </p:sp>
      <p:sp>
        <p:nvSpPr>
          <p:cNvPr id="6" name="Rechteck 5">
            <a:extLst>
              <a:ext uri="{FF2B5EF4-FFF2-40B4-BE49-F238E27FC236}">
                <a16:creationId xmlns:a16="http://schemas.microsoft.com/office/drawing/2014/main" id="{A4F5AAC1-0363-40DE-95D5-79941A3908E6}"/>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7" name="Rectangle 14">
            <a:extLst>
              <a:ext uri="{FF2B5EF4-FFF2-40B4-BE49-F238E27FC236}">
                <a16:creationId xmlns:a16="http://schemas.microsoft.com/office/drawing/2014/main" id="{A3913DD5-21DC-463A-8A10-0FF173E47C94}"/>
              </a:ext>
            </a:extLst>
          </p:cNvPr>
          <p:cNvSpPr txBox="1">
            <a:spLocks noChangeArrowheads="1"/>
          </p:cNvSpPr>
          <p:nvPr userDrawn="1">
            <p:custDataLst>
              <p:tags r:id="rId3"/>
            </p:custDataLst>
          </p:nvPr>
        </p:nvSpPr>
        <p:spPr bwMode="auto">
          <a:xfrm>
            <a:off x="2771800" y="6557963"/>
            <a:ext cx="2016026"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de-DE"/>
            </a:defPPr>
            <a:lvl1pPr algn="l" rtl="0" eaLnBrk="1" fontAlgn="base" hangingPunct="1">
              <a:spcBef>
                <a:spcPct val="0"/>
              </a:spcBef>
              <a:spcAft>
                <a:spcPct val="0"/>
              </a:spcAft>
              <a:defRPr sz="1000"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a:defRPr/>
            </a:pPr>
            <a:r>
              <a:rPr lang="de-DE" altLang="de-DE" dirty="0"/>
              <a:t>08. Juli 2019</a:t>
            </a:r>
          </a:p>
        </p:txBody>
      </p:sp>
    </p:spTree>
    <p:extLst>
      <p:ext uri="{BB962C8B-B14F-4D97-AF65-F5344CB8AC3E}">
        <p14:creationId xmlns:p14="http://schemas.microsoft.com/office/powerpoint/2010/main" val="77955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1572A1-4284-DA47-9E99-F82820B67A32}"/>
              </a:ext>
            </a:extLst>
          </p:cNvPr>
          <p:cNvSpPr>
            <a:spLocks noGrp="1"/>
          </p:cNvSpPr>
          <p:nvPr>
            <p:ph type="title"/>
          </p:nvPr>
        </p:nvSpPr>
        <p:spPr>
          <a:xfrm>
            <a:off x="623888" y="1709738"/>
            <a:ext cx="7886700" cy="2852737"/>
          </a:xfrm>
        </p:spPr>
        <p:txBody>
          <a:bodyPr/>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BE2EA01-4C20-734D-AF6E-C3D30A28C99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a:t>Mastertextformat bearbeiten</a:t>
            </a:r>
          </a:p>
        </p:txBody>
      </p:sp>
      <p:sp>
        <p:nvSpPr>
          <p:cNvPr id="4" name="Rectangle 13">
            <a:extLst>
              <a:ext uri="{FF2B5EF4-FFF2-40B4-BE49-F238E27FC236}">
                <a16:creationId xmlns:a16="http://schemas.microsoft.com/office/drawing/2014/main" id="{30E85C1A-25FC-403E-A8DA-62BFC0593778}"/>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5" name="Rectangle 14">
            <a:extLst>
              <a:ext uri="{FF2B5EF4-FFF2-40B4-BE49-F238E27FC236}">
                <a16:creationId xmlns:a16="http://schemas.microsoft.com/office/drawing/2014/main" id="{A8DFE156-1860-4B9F-A4A3-6A06247D02CB}"/>
              </a:ext>
            </a:extLst>
          </p:cNvPr>
          <p:cNvSpPr>
            <a:spLocks noGrp="1" noChangeArrowheads="1"/>
          </p:cNvSpPr>
          <p:nvPr>
            <p:ph type="sldNum" sz="quarter" idx="11"/>
            <p:custDataLst>
              <p:tags r:id="rId2"/>
            </p:custDataLst>
          </p:nvPr>
        </p:nvSpPr>
        <p:spPr>
          <a:ln/>
        </p:spPr>
        <p:txBody>
          <a:bodyPr/>
          <a:lstStyle>
            <a:lvl1pPr>
              <a:defRPr/>
            </a:lvl1pPr>
          </a:lstStyle>
          <a:p>
            <a:pPr>
              <a:defRPr/>
            </a:pPr>
            <a:r>
              <a:rPr lang="de-DE" altLang="de-DE"/>
              <a:t>Seite </a:t>
            </a:r>
            <a:fld id="{D08A49FA-BE26-44A7-B2E8-A65F5106D67D}" type="slidenum">
              <a:rPr lang="de-DE" altLang="de-DE" smtClean="0"/>
              <a:pPr>
                <a:defRPr/>
              </a:pPr>
              <a:t>‹Nr.›</a:t>
            </a:fld>
            <a:endParaRPr lang="de-DE" altLang="de-DE"/>
          </a:p>
        </p:txBody>
      </p:sp>
      <p:sp>
        <p:nvSpPr>
          <p:cNvPr id="6" name="Rechteck 5">
            <a:extLst>
              <a:ext uri="{FF2B5EF4-FFF2-40B4-BE49-F238E27FC236}">
                <a16:creationId xmlns:a16="http://schemas.microsoft.com/office/drawing/2014/main" id="{A269ACB0-2DA2-45A4-B9E0-F205BB4DC978}"/>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389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E70BBB-287C-9E43-98B1-B1723639A29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009A18D-CDC0-4144-A9B4-B8290060205F}"/>
              </a:ext>
            </a:extLst>
          </p:cNvPr>
          <p:cNvSpPr>
            <a:spLocks noGrp="1"/>
          </p:cNvSpPr>
          <p:nvPr>
            <p:ph sz="half" idx="1"/>
          </p:nvPr>
        </p:nvSpPr>
        <p:spPr>
          <a:xfrm>
            <a:off x="539750" y="2349500"/>
            <a:ext cx="3954463" cy="36417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77D693D-7789-B74E-9279-7B0E945E08B5}"/>
              </a:ext>
            </a:extLst>
          </p:cNvPr>
          <p:cNvSpPr>
            <a:spLocks noGrp="1"/>
          </p:cNvSpPr>
          <p:nvPr>
            <p:ph sz="half" idx="2"/>
          </p:nvPr>
        </p:nvSpPr>
        <p:spPr>
          <a:xfrm>
            <a:off x="4646613" y="2349500"/>
            <a:ext cx="3954462" cy="36417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3">
            <a:extLst>
              <a:ext uri="{FF2B5EF4-FFF2-40B4-BE49-F238E27FC236}">
                <a16:creationId xmlns:a16="http://schemas.microsoft.com/office/drawing/2014/main" id="{7D3D4C28-2582-4E4D-BCF1-CE5A12D7D993}"/>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6" name="Rectangle 14">
            <a:extLst>
              <a:ext uri="{FF2B5EF4-FFF2-40B4-BE49-F238E27FC236}">
                <a16:creationId xmlns:a16="http://schemas.microsoft.com/office/drawing/2014/main" id="{F8EDD935-D128-4A45-80C9-607D67F6CB11}"/>
              </a:ext>
            </a:extLst>
          </p:cNvPr>
          <p:cNvSpPr>
            <a:spLocks noGrp="1" noChangeArrowheads="1"/>
          </p:cNvSpPr>
          <p:nvPr>
            <p:ph type="sldNum" sz="quarter" idx="11"/>
            <p:custDataLst>
              <p:tags r:id="rId2"/>
            </p:custDataLst>
          </p:nvPr>
        </p:nvSpPr>
        <p:spPr>
          <a:ln/>
        </p:spPr>
        <p:txBody>
          <a:bodyPr/>
          <a:lstStyle>
            <a:lvl1pPr>
              <a:defRPr/>
            </a:lvl1pPr>
          </a:lstStyle>
          <a:p>
            <a:pPr>
              <a:defRPr/>
            </a:pPr>
            <a:r>
              <a:rPr lang="de-DE" altLang="de-DE"/>
              <a:t>Seite </a:t>
            </a:r>
            <a:fld id="{17AFAC45-C2B1-4F47-95BE-9B90F34E1B74}" type="slidenum">
              <a:rPr lang="de-DE" altLang="de-DE" smtClean="0"/>
              <a:pPr>
                <a:defRPr/>
              </a:pPr>
              <a:t>‹Nr.›</a:t>
            </a:fld>
            <a:endParaRPr lang="de-DE" altLang="de-DE"/>
          </a:p>
        </p:txBody>
      </p:sp>
      <p:sp>
        <p:nvSpPr>
          <p:cNvPr id="7" name="Rechteck 6">
            <a:extLst>
              <a:ext uri="{FF2B5EF4-FFF2-40B4-BE49-F238E27FC236}">
                <a16:creationId xmlns:a16="http://schemas.microsoft.com/office/drawing/2014/main" id="{A860117C-A614-4E75-9871-7C08B594D883}"/>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060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FD0F6C-C34C-4A4E-B5FF-A40861E5DDEF}"/>
              </a:ext>
            </a:extLst>
          </p:cNvPr>
          <p:cNvSpPr>
            <a:spLocks noGrp="1"/>
          </p:cNvSpPr>
          <p:nvPr>
            <p:ph type="title"/>
          </p:nvPr>
        </p:nvSpPr>
        <p:spPr>
          <a:xfrm>
            <a:off x="630238" y="365125"/>
            <a:ext cx="78867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30919450-0927-2E4E-92C4-4FF71EC193F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2152FC5-3AE6-784A-9CA4-4E0B862B5815}"/>
              </a:ext>
            </a:extLst>
          </p:cNvPr>
          <p:cNvSpPr>
            <a:spLocks noGrp="1"/>
          </p:cNvSpPr>
          <p:nvPr>
            <p:ph sz="half" idx="2"/>
          </p:nvPr>
        </p:nvSpPr>
        <p:spPr>
          <a:xfrm>
            <a:off x="630238" y="2505075"/>
            <a:ext cx="386873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95953B-1B61-664E-831D-8C27E2A11C4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C138475-7BF7-0A46-A14F-A8614327ACEB}"/>
              </a:ext>
            </a:extLst>
          </p:cNvPr>
          <p:cNvSpPr>
            <a:spLocks noGrp="1"/>
          </p:cNvSpPr>
          <p:nvPr>
            <p:ph sz="quarter" idx="4"/>
          </p:nvPr>
        </p:nvSpPr>
        <p:spPr>
          <a:xfrm>
            <a:off x="4629150" y="2505075"/>
            <a:ext cx="38877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3">
            <a:extLst>
              <a:ext uri="{FF2B5EF4-FFF2-40B4-BE49-F238E27FC236}">
                <a16:creationId xmlns:a16="http://schemas.microsoft.com/office/drawing/2014/main" id="{219BCB3A-97BE-4A35-8E28-9F20FD0F0C32}"/>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8" name="Rectangle 14">
            <a:extLst>
              <a:ext uri="{FF2B5EF4-FFF2-40B4-BE49-F238E27FC236}">
                <a16:creationId xmlns:a16="http://schemas.microsoft.com/office/drawing/2014/main" id="{8EC543CC-61A3-49CC-87E9-0E86F2725689}"/>
              </a:ext>
            </a:extLst>
          </p:cNvPr>
          <p:cNvSpPr>
            <a:spLocks noGrp="1" noChangeArrowheads="1"/>
          </p:cNvSpPr>
          <p:nvPr>
            <p:ph type="sldNum" sz="quarter" idx="11"/>
            <p:custDataLst>
              <p:tags r:id="rId2"/>
            </p:custDataLst>
          </p:nvPr>
        </p:nvSpPr>
        <p:spPr>
          <a:ln/>
        </p:spPr>
        <p:txBody>
          <a:bodyPr/>
          <a:lstStyle>
            <a:lvl1pPr>
              <a:defRPr/>
            </a:lvl1pPr>
          </a:lstStyle>
          <a:p>
            <a:pPr>
              <a:defRPr/>
            </a:pPr>
            <a:r>
              <a:rPr lang="de-DE" altLang="de-DE"/>
              <a:t>Seite </a:t>
            </a:r>
            <a:fld id="{C2E571B0-6F15-4F08-AA2F-D0981FDEF5E4}" type="slidenum">
              <a:rPr lang="de-DE" altLang="de-DE" smtClean="0"/>
              <a:pPr>
                <a:defRPr/>
              </a:pPr>
              <a:t>‹Nr.›</a:t>
            </a:fld>
            <a:endParaRPr lang="de-DE" altLang="de-DE"/>
          </a:p>
        </p:txBody>
      </p:sp>
      <p:sp>
        <p:nvSpPr>
          <p:cNvPr id="9" name="Rechteck 8">
            <a:extLst>
              <a:ext uri="{FF2B5EF4-FFF2-40B4-BE49-F238E27FC236}">
                <a16:creationId xmlns:a16="http://schemas.microsoft.com/office/drawing/2014/main" id="{AAA4158F-4FFA-4520-ADC9-61BCFEB42BDD}"/>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190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17C147-261A-B040-9E73-B2D85CD23493}"/>
              </a:ext>
            </a:extLst>
          </p:cNvPr>
          <p:cNvSpPr>
            <a:spLocks noGrp="1"/>
          </p:cNvSpPr>
          <p:nvPr>
            <p:ph type="title"/>
          </p:nvPr>
        </p:nvSpPr>
        <p:spPr/>
        <p:txBody>
          <a:bodyPr/>
          <a:lstStyle/>
          <a:p>
            <a:r>
              <a:rPr lang="de-DE"/>
              <a:t>Mastertitelformat bearbeiten</a:t>
            </a:r>
          </a:p>
        </p:txBody>
      </p:sp>
      <p:sp>
        <p:nvSpPr>
          <p:cNvPr id="3" name="Rectangle 13">
            <a:extLst>
              <a:ext uri="{FF2B5EF4-FFF2-40B4-BE49-F238E27FC236}">
                <a16:creationId xmlns:a16="http://schemas.microsoft.com/office/drawing/2014/main" id="{2EF4FA04-E395-4D51-8782-D7260F3C4CB7}"/>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4" name="Rectangle 14">
            <a:extLst>
              <a:ext uri="{FF2B5EF4-FFF2-40B4-BE49-F238E27FC236}">
                <a16:creationId xmlns:a16="http://schemas.microsoft.com/office/drawing/2014/main" id="{1147DF9A-C1A8-40C8-93BC-0568A0ADCD9F}"/>
              </a:ext>
            </a:extLst>
          </p:cNvPr>
          <p:cNvSpPr>
            <a:spLocks noGrp="1" noChangeArrowheads="1"/>
          </p:cNvSpPr>
          <p:nvPr>
            <p:ph type="sldNum" sz="quarter" idx="11"/>
            <p:custDataLst>
              <p:tags r:id="rId2"/>
            </p:custDataLst>
          </p:nvPr>
        </p:nvSpPr>
        <p:spPr>
          <a:ln/>
        </p:spPr>
        <p:txBody>
          <a:bodyPr/>
          <a:lstStyle>
            <a:lvl1pPr>
              <a:defRPr/>
            </a:lvl1pPr>
          </a:lstStyle>
          <a:p>
            <a:pPr>
              <a:defRPr/>
            </a:pPr>
            <a:r>
              <a:rPr lang="de-DE" altLang="de-DE"/>
              <a:t>Seite </a:t>
            </a:r>
            <a:fld id="{95232F4F-90D4-4F1D-8CE0-C8440DE47E84}" type="slidenum">
              <a:rPr lang="de-DE" altLang="de-DE" smtClean="0"/>
              <a:pPr>
                <a:defRPr/>
              </a:pPr>
              <a:t>‹Nr.›</a:t>
            </a:fld>
            <a:endParaRPr lang="de-DE" altLang="de-DE"/>
          </a:p>
        </p:txBody>
      </p:sp>
      <p:sp>
        <p:nvSpPr>
          <p:cNvPr id="5" name="Rechteck 4">
            <a:extLst>
              <a:ext uri="{FF2B5EF4-FFF2-40B4-BE49-F238E27FC236}">
                <a16:creationId xmlns:a16="http://schemas.microsoft.com/office/drawing/2014/main" id="{0D9CD5B5-3E12-4DF1-8233-DE427009F445}"/>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4188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85BF51FA-D84B-43E0-B7FB-90653C9D919F}"/>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3" name="Rectangle 14">
            <a:extLst>
              <a:ext uri="{FF2B5EF4-FFF2-40B4-BE49-F238E27FC236}">
                <a16:creationId xmlns:a16="http://schemas.microsoft.com/office/drawing/2014/main" id="{4D5ED0CA-7E84-4C47-B549-452BF361604E}"/>
              </a:ext>
            </a:extLst>
          </p:cNvPr>
          <p:cNvSpPr>
            <a:spLocks noGrp="1" noChangeArrowheads="1"/>
          </p:cNvSpPr>
          <p:nvPr>
            <p:ph type="sldNum" sz="quarter" idx="11"/>
            <p:custDataLst>
              <p:tags r:id="rId2"/>
            </p:custDataLst>
          </p:nvPr>
        </p:nvSpPr>
        <p:spPr>
          <a:ln/>
        </p:spPr>
        <p:txBody>
          <a:bodyPr/>
          <a:lstStyle>
            <a:lvl1pPr>
              <a:defRPr/>
            </a:lvl1pPr>
          </a:lstStyle>
          <a:p>
            <a:pPr>
              <a:defRPr/>
            </a:pPr>
            <a:r>
              <a:rPr lang="de-DE" altLang="de-DE"/>
              <a:t>Seite </a:t>
            </a:r>
            <a:fld id="{7E8612C5-4FA7-4F06-AD58-70C99D99F3EE}" type="slidenum">
              <a:rPr lang="de-DE" altLang="de-DE" smtClean="0"/>
              <a:pPr>
                <a:defRPr/>
              </a:pPr>
              <a:t>‹Nr.›</a:t>
            </a:fld>
            <a:endParaRPr lang="de-DE" altLang="de-DE"/>
          </a:p>
        </p:txBody>
      </p:sp>
      <p:sp>
        <p:nvSpPr>
          <p:cNvPr id="4" name="Rechteck 3">
            <a:extLst>
              <a:ext uri="{FF2B5EF4-FFF2-40B4-BE49-F238E27FC236}">
                <a16:creationId xmlns:a16="http://schemas.microsoft.com/office/drawing/2014/main" id="{A8107321-AA79-4267-A0A3-EF2A7DCE9291}"/>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4687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B660F-3B6E-E944-89BF-C30FA00CA4D8}"/>
              </a:ext>
            </a:extLst>
          </p:cNvPr>
          <p:cNvSpPr>
            <a:spLocks noGrp="1"/>
          </p:cNvSpPr>
          <p:nvPr>
            <p:ph type="title"/>
          </p:nvPr>
        </p:nvSpPr>
        <p:spPr>
          <a:xfrm>
            <a:off x="630238" y="457200"/>
            <a:ext cx="2949575" cy="1600200"/>
          </a:xfrm>
        </p:spPr>
        <p:txBody>
          <a:bodyPr/>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5FAC5C9D-4854-EC45-A8E4-AE69AF3EDFE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980F37D-DE80-1540-8646-7F3C2023F29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Rectangle 13">
            <a:extLst>
              <a:ext uri="{FF2B5EF4-FFF2-40B4-BE49-F238E27FC236}">
                <a16:creationId xmlns:a16="http://schemas.microsoft.com/office/drawing/2014/main" id="{79E4E43B-9BE4-4A6F-AD1F-A709EEEA817D}"/>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6" name="Rectangle 14">
            <a:extLst>
              <a:ext uri="{FF2B5EF4-FFF2-40B4-BE49-F238E27FC236}">
                <a16:creationId xmlns:a16="http://schemas.microsoft.com/office/drawing/2014/main" id="{C6E02571-B3CB-45C0-9905-8C5A7664EA36}"/>
              </a:ext>
            </a:extLst>
          </p:cNvPr>
          <p:cNvSpPr>
            <a:spLocks noGrp="1" noChangeArrowheads="1"/>
          </p:cNvSpPr>
          <p:nvPr>
            <p:ph type="sldNum" sz="quarter" idx="11"/>
            <p:custDataLst>
              <p:tags r:id="rId2"/>
            </p:custDataLst>
          </p:nvPr>
        </p:nvSpPr>
        <p:spPr>
          <a:ln/>
        </p:spPr>
        <p:txBody>
          <a:bodyPr/>
          <a:lstStyle>
            <a:lvl1pPr>
              <a:defRPr/>
            </a:lvl1pPr>
          </a:lstStyle>
          <a:p>
            <a:pPr>
              <a:defRPr/>
            </a:pPr>
            <a:r>
              <a:rPr lang="de-DE" altLang="de-DE"/>
              <a:t>Seite </a:t>
            </a:r>
            <a:fld id="{C41D76B8-6174-4813-86FD-44B16A930AC5}" type="slidenum">
              <a:rPr lang="de-DE" altLang="de-DE" smtClean="0"/>
              <a:pPr>
                <a:defRPr/>
              </a:pPr>
              <a:t>‹Nr.›</a:t>
            </a:fld>
            <a:endParaRPr lang="de-DE" altLang="de-DE"/>
          </a:p>
        </p:txBody>
      </p:sp>
      <p:sp>
        <p:nvSpPr>
          <p:cNvPr id="7" name="Rechteck 6">
            <a:extLst>
              <a:ext uri="{FF2B5EF4-FFF2-40B4-BE49-F238E27FC236}">
                <a16:creationId xmlns:a16="http://schemas.microsoft.com/office/drawing/2014/main" id="{34AD37CB-863E-4837-9991-380CB1654D83}"/>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776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475FF-668A-674C-8913-0A00DF44547F}"/>
              </a:ext>
            </a:extLst>
          </p:cNvPr>
          <p:cNvSpPr>
            <a:spLocks noGrp="1"/>
          </p:cNvSpPr>
          <p:nvPr>
            <p:ph type="title"/>
          </p:nvPr>
        </p:nvSpPr>
        <p:spPr>
          <a:xfrm>
            <a:off x="630238" y="457200"/>
            <a:ext cx="2949575" cy="1600200"/>
          </a:xfrm>
        </p:spPr>
        <p:txBody>
          <a:bodyPr/>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F38F3A9-B3A5-FC4A-B189-1EA8263C8C3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a:extLst>
              <a:ext uri="{FF2B5EF4-FFF2-40B4-BE49-F238E27FC236}">
                <a16:creationId xmlns:a16="http://schemas.microsoft.com/office/drawing/2014/main" id="{8939F3D4-455D-B444-B4E5-83D1895BD54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Rectangle 13">
            <a:extLst>
              <a:ext uri="{FF2B5EF4-FFF2-40B4-BE49-F238E27FC236}">
                <a16:creationId xmlns:a16="http://schemas.microsoft.com/office/drawing/2014/main" id="{839832FC-DA38-45C0-B700-9EDF76B79FCA}"/>
              </a:ext>
            </a:extLst>
          </p:cNvPr>
          <p:cNvSpPr>
            <a:spLocks noGrp="1" noChangeArrowheads="1"/>
          </p:cNvSpPr>
          <p:nvPr>
            <p:ph type="ftr" sz="quarter" idx="10"/>
            <p:custDataLst>
              <p:tags r:id="rId1"/>
            </p:custDataLst>
          </p:nvPr>
        </p:nvSpPr>
        <p:spPr>
          <a:ln/>
        </p:spPr>
        <p:txBody>
          <a:bodyPr/>
          <a:lstStyle>
            <a:lvl1pPr>
              <a:defRPr/>
            </a:lvl1pPr>
          </a:lstStyle>
          <a:p>
            <a:pPr>
              <a:defRPr/>
            </a:pPr>
            <a:r>
              <a:rPr lang="de-DE" altLang="de-DE"/>
              <a:t>Abschlusspräsentation DBPRO 19  | Mark Bauknecht | Xu Jia Fug Liu | |Karen Verónica Sacotto Cárdenas</a:t>
            </a:r>
            <a:endParaRPr lang="de-DE" altLang="de-DE" b="0"/>
          </a:p>
        </p:txBody>
      </p:sp>
      <p:sp>
        <p:nvSpPr>
          <p:cNvPr id="6" name="Rectangle 14">
            <a:extLst>
              <a:ext uri="{FF2B5EF4-FFF2-40B4-BE49-F238E27FC236}">
                <a16:creationId xmlns:a16="http://schemas.microsoft.com/office/drawing/2014/main" id="{4A0A91A2-21E1-4924-8FFD-4CA95043AB0C}"/>
              </a:ext>
            </a:extLst>
          </p:cNvPr>
          <p:cNvSpPr>
            <a:spLocks noGrp="1" noChangeArrowheads="1"/>
          </p:cNvSpPr>
          <p:nvPr>
            <p:ph type="sldNum" sz="quarter" idx="11"/>
            <p:custDataLst>
              <p:tags r:id="rId2"/>
            </p:custDataLst>
          </p:nvPr>
        </p:nvSpPr>
        <p:spPr>
          <a:ln/>
        </p:spPr>
        <p:txBody>
          <a:bodyPr/>
          <a:lstStyle>
            <a:lvl1pPr>
              <a:defRPr/>
            </a:lvl1pPr>
          </a:lstStyle>
          <a:p>
            <a:pPr>
              <a:defRPr/>
            </a:pPr>
            <a:r>
              <a:rPr lang="de-DE" altLang="de-DE"/>
              <a:t>Seite </a:t>
            </a:r>
            <a:fld id="{D2FC36AC-F716-4D24-9B5A-FFE17B6F4F10}" type="slidenum">
              <a:rPr lang="de-DE" altLang="de-DE" smtClean="0"/>
              <a:pPr>
                <a:defRPr/>
              </a:pPr>
              <a:t>‹Nr.›</a:t>
            </a:fld>
            <a:endParaRPr lang="de-DE" altLang="de-DE"/>
          </a:p>
        </p:txBody>
      </p:sp>
      <p:sp>
        <p:nvSpPr>
          <p:cNvPr id="7" name="Rechteck 6">
            <a:extLst>
              <a:ext uri="{FF2B5EF4-FFF2-40B4-BE49-F238E27FC236}">
                <a16:creationId xmlns:a16="http://schemas.microsoft.com/office/drawing/2014/main" id="{982DB836-433D-4772-9E71-9751CE23D144}"/>
              </a:ext>
            </a:extLst>
          </p:cNvPr>
          <p:cNvSpPr/>
          <p:nvPr userDrawn="1"/>
        </p:nvSpPr>
        <p:spPr bwMode="auto">
          <a:xfrm>
            <a:off x="7197075" y="6278363"/>
            <a:ext cx="1404000" cy="4320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2347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23"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72F5BD0-6211-40FA-A16F-FED58C6979AD}"/>
              </a:ext>
            </a:extLst>
          </p:cNvPr>
          <p:cNvSpPr>
            <a:spLocks noGrp="1" noChangeArrowheads="1"/>
          </p:cNvSpPr>
          <p:nvPr>
            <p:ph type="title"/>
            <p:custDataLst>
              <p:tags r:id="rId14"/>
            </p:custDataLst>
          </p:nvPr>
        </p:nvSpPr>
        <p:spPr bwMode="auto">
          <a:xfrm>
            <a:off x="539750" y="1717675"/>
            <a:ext cx="80613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de-DE" altLang="de-DE"/>
              <a:t>Titel durch Klicken hinzufügen</a:t>
            </a:r>
          </a:p>
        </p:txBody>
      </p:sp>
      <p:sp>
        <p:nvSpPr>
          <p:cNvPr id="1027" name="Rectangle 3">
            <a:extLst>
              <a:ext uri="{FF2B5EF4-FFF2-40B4-BE49-F238E27FC236}">
                <a16:creationId xmlns:a16="http://schemas.microsoft.com/office/drawing/2014/main" id="{78A5F4EA-0091-40DA-98C8-BC56542721D1}"/>
              </a:ext>
            </a:extLst>
          </p:cNvPr>
          <p:cNvSpPr>
            <a:spLocks noGrp="1" noChangeArrowheads="1"/>
          </p:cNvSpPr>
          <p:nvPr>
            <p:ph type="body" idx="1"/>
            <p:custDataLst>
              <p:tags r:id="rId15"/>
            </p:custDataLst>
          </p:nvPr>
        </p:nvSpPr>
        <p:spPr bwMode="auto">
          <a:xfrm>
            <a:off x="539750" y="2349500"/>
            <a:ext cx="8061325" cy="364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 durck Klicken hinzufügen</a:t>
            </a:r>
          </a:p>
          <a:p>
            <a:pPr lvl="1"/>
            <a:r>
              <a:rPr lang="de-DE" altLang="de-DE"/>
              <a:t>Xxx</a:t>
            </a:r>
          </a:p>
        </p:txBody>
      </p:sp>
      <p:pic>
        <p:nvPicPr>
          <p:cNvPr id="1028" name="Picture 7" descr="TU_Logo_lang_RGB_rot_PPT-2">
            <a:extLst>
              <a:ext uri="{FF2B5EF4-FFF2-40B4-BE49-F238E27FC236}">
                <a16:creationId xmlns:a16="http://schemas.microsoft.com/office/drawing/2014/main" id="{E2DCE703-28A7-40FE-96A0-8731D4BDF5AB}"/>
              </a:ext>
            </a:extLst>
          </p:cNvPr>
          <p:cNvPicPr>
            <a:picLocks noChangeAspect="1" noChangeArrowheads="1"/>
          </p:cNvPicPr>
          <p:nvPr>
            <p:custDataLst>
              <p:tags r:id="rId16"/>
            </p:custDataLst>
          </p:nvPr>
        </p:nvPicPr>
        <p:blipFill>
          <a:blip r:embed="rId21">
            <a:extLst>
              <a:ext uri="{28A0092B-C50C-407E-A947-70E740481C1C}">
                <a14:useLocalDpi xmlns:a14="http://schemas.microsoft.com/office/drawing/2010/main" val="0"/>
              </a:ext>
            </a:extLst>
          </a:blip>
          <a:srcRect/>
          <a:stretch>
            <a:fillRect/>
          </a:stretch>
        </p:blipFill>
        <p:spPr bwMode="auto">
          <a:xfrm>
            <a:off x="7232650" y="539750"/>
            <a:ext cx="13684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13">
            <a:extLst>
              <a:ext uri="{FF2B5EF4-FFF2-40B4-BE49-F238E27FC236}">
                <a16:creationId xmlns:a16="http://schemas.microsoft.com/office/drawing/2014/main" id="{5753AF84-8B63-6E4B-A85F-0A63136CDE87}"/>
              </a:ext>
            </a:extLst>
          </p:cNvPr>
          <p:cNvSpPr>
            <a:spLocks noGrp="1" noChangeArrowheads="1"/>
          </p:cNvSpPr>
          <p:nvPr>
            <p:ph type="ftr" sz="quarter" idx="3"/>
            <p:custDataLst>
              <p:tags r:id="rId17"/>
            </p:custDataLst>
          </p:nvPr>
        </p:nvSpPr>
        <p:spPr bwMode="auto">
          <a:xfrm>
            <a:off x="539750" y="6372225"/>
            <a:ext cx="66246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eaLnBrk="1" hangingPunct="1">
              <a:defRPr sz="1000" b="1">
                <a:solidFill>
                  <a:schemeClr val="accent1"/>
                </a:solidFill>
              </a:defRPr>
            </a:lvl1pPr>
          </a:lstStyle>
          <a:p>
            <a:pPr>
              <a:defRPr/>
            </a:pPr>
            <a:r>
              <a:rPr lang="de-DE" altLang="de-DE"/>
              <a:t>Abschlusspräsentation DBPRO 19  | Mark Bauknecht | Xu Jia Fug Liu | |Karen Verónica Sacotto Cárdenas</a:t>
            </a:r>
            <a:endParaRPr lang="de-DE" altLang="de-DE" b="0"/>
          </a:p>
        </p:txBody>
      </p:sp>
      <p:sp>
        <p:nvSpPr>
          <p:cNvPr id="1038" name="Rectangle 14">
            <a:extLst>
              <a:ext uri="{FF2B5EF4-FFF2-40B4-BE49-F238E27FC236}">
                <a16:creationId xmlns:a16="http://schemas.microsoft.com/office/drawing/2014/main" id="{37081898-BD57-EC40-B5E8-22C63B5A3109}"/>
              </a:ext>
            </a:extLst>
          </p:cNvPr>
          <p:cNvSpPr>
            <a:spLocks noGrp="1" noChangeArrowheads="1"/>
          </p:cNvSpPr>
          <p:nvPr>
            <p:ph type="sldNum" sz="quarter" idx="4"/>
            <p:custDataLst>
              <p:tags r:id="rId18"/>
            </p:custDataLst>
          </p:nvPr>
        </p:nvSpPr>
        <p:spPr bwMode="auto">
          <a:xfrm>
            <a:off x="539750" y="6557963"/>
            <a:ext cx="6624638"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eaLnBrk="1" hangingPunct="1">
              <a:defRPr sz="1000">
                <a:solidFill>
                  <a:schemeClr val="accent1"/>
                </a:solidFill>
              </a:defRPr>
            </a:lvl1pPr>
          </a:lstStyle>
          <a:p>
            <a:pPr>
              <a:defRPr/>
            </a:pPr>
            <a:r>
              <a:rPr lang="de-DE" altLang="de-DE"/>
              <a:t>Seite </a:t>
            </a:r>
            <a:fld id="{8CD97C62-6332-4563-9B9F-C8E010F5E015}" type="slidenum">
              <a:rPr lang="de-DE" altLang="de-DE" smtClean="0"/>
              <a:pPr>
                <a:defRPr/>
              </a:pPr>
              <a:t>‹Nr.›</a:t>
            </a:fld>
            <a:endParaRPr lang="de-DE" altLang="de-DE"/>
          </a:p>
        </p:txBody>
      </p:sp>
      <p:sp>
        <p:nvSpPr>
          <p:cNvPr id="1031" name="Rectangle 20">
            <a:extLst>
              <a:ext uri="{FF2B5EF4-FFF2-40B4-BE49-F238E27FC236}">
                <a16:creationId xmlns:a16="http://schemas.microsoft.com/office/drawing/2014/main" id="{393FFC54-BE29-423B-8B80-8B312CF823A4}"/>
              </a:ext>
            </a:extLst>
          </p:cNvPr>
          <p:cNvSpPr>
            <a:spLocks noChangeArrowheads="1"/>
          </p:cNvSpPr>
          <p:nvPr>
            <p:custDataLst>
              <p:tags r:id="rId19"/>
            </p:custDataLst>
          </p:nvPr>
        </p:nvSpPr>
        <p:spPr bwMode="auto">
          <a:xfrm>
            <a:off x="7232650" y="6278563"/>
            <a:ext cx="1366838" cy="4318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r>
              <a:rPr lang="de-DE" altLang="de-DE" sz="1000"/>
              <a:t>Dezentrales Logo</a:t>
            </a:r>
          </a:p>
          <a:p>
            <a:pPr eaLnBrk="1" hangingPunct="1"/>
            <a:r>
              <a:rPr lang="de-DE" altLang="de-DE" sz="1000"/>
              <a:t>optional</a:t>
            </a:r>
            <a:endParaRPr lang="de-DE" altLang="de-DE" sz="1800"/>
          </a:p>
        </p:txBody>
      </p:sp>
      <p:graphicFrame>
        <p:nvGraphicFramePr>
          <p:cNvPr id="1032" name="Rectangle 18" hidden="1">
            <a:extLst>
              <a:ext uri="{FF2B5EF4-FFF2-40B4-BE49-F238E27FC236}">
                <a16:creationId xmlns:a16="http://schemas.microsoft.com/office/drawing/2014/main" id="{EE476BB4-1577-4DF6-8CCE-5AB0E75F0D1D}"/>
              </a:ext>
            </a:extLst>
          </p:cNvPr>
          <p:cNvGraphicFramePr>
            <a:graphicFrameLocks/>
          </p:cNvGraphicFramePr>
          <p:nvPr>
            <p:custDataLst>
              <p:tags r:id="rId20"/>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9" r:id="rId22" imgW="0" imgH="0" progId="TCLayout.ActiveDocument.1">
                  <p:embed/>
                </p:oleObj>
              </mc:Choice>
              <mc:Fallback>
                <p:oleObj r:id="rId22" imgW="0" imgH="0" progId="TCLayout.ActiveDocument.1">
                  <p:embed/>
                  <p:pic>
                    <p:nvPicPr>
                      <p:cNvPr id="0" name="Rectangle 18"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33" name="Picture 22" descr="TU_130227_PPT_Bild-Hausecke_Streifen">
            <a:extLst>
              <a:ext uri="{FF2B5EF4-FFF2-40B4-BE49-F238E27FC236}">
                <a16:creationId xmlns:a16="http://schemas.microsoft.com/office/drawing/2014/main" id="{4753520A-51C5-49A5-85AA-F093BAB31B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539750"/>
            <a:ext cx="69500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dt="0"/>
  <p:txStyles>
    <p:titleStyle>
      <a:lvl1pPr algn="l" rtl="0" eaLnBrk="0" fontAlgn="base" hangingPunct="0">
        <a:lnSpc>
          <a:spcPts val="3000"/>
        </a:lnSpc>
        <a:spcBef>
          <a:spcPct val="0"/>
        </a:spcBef>
        <a:spcAft>
          <a:spcPct val="0"/>
        </a:spcAft>
        <a:defRPr sz="2400" kern="1200">
          <a:solidFill>
            <a:schemeClr val="tx2"/>
          </a:solidFill>
          <a:latin typeface="+mj-lt"/>
          <a:ea typeface="+mj-ea"/>
          <a:cs typeface="+mj-cs"/>
        </a:defRPr>
      </a:lvl1pPr>
      <a:lvl2pPr algn="l" rtl="0" eaLnBrk="0" fontAlgn="base" hangingPunct="0">
        <a:lnSpc>
          <a:spcPts val="3000"/>
        </a:lnSpc>
        <a:spcBef>
          <a:spcPct val="0"/>
        </a:spcBef>
        <a:spcAft>
          <a:spcPct val="0"/>
        </a:spcAft>
        <a:defRPr sz="2400">
          <a:solidFill>
            <a:schemeClr val="tx2"/>
          </a:solidFill>
          <a:latin typeface="Arial" panose="020B0604020202020204" pitchFamily="34" charset="0"/>
        </a:defRPr>
      </a:lvl2pPr>
      <a:lvl3pPr algn="l" rtl="0" eaLnBrk="0" fontAlgn="base" hangingPunct="0">
        <a:lnSpc>
          <a:spcPts val="3000"/>
        </a:lnSpc>
        <a:spcBef>
          <a:spcPct val="0"/>
        </a:spcBef>
        <a:spcAft>
          <a:spcPct val="0"/>
        </a:spcAft>
        <a:defRPr sz="2400">
          <a:solidFill>
            <a:schemeClr val="tx2"/>
          </a:solidFill>
          <a:latin typeface="Arial" panose="020B0604020202020204" pitchFamily="34" charset="0"/>
        </a:defRPr>
      </a:lvl3pPr>
      <a:lvl4pPr algn="l" rtl="0" eaLnBrk="0" fontAlgn="base" hangingPunct="0">
        <a:lnSpc>
          <a:spcPts val="3000"/>
        </a:lnSpc>
        <a:spcBef>
          <a:spcPct val="0"/>
        </a:spcBef>
        <a:spcAft>
          <a:spcPct val="0"/>
        </a:spcAft>
        <a:defRPr sz="2400">
          <a:solidFill>
            <a:schemeClr val="tx2"/>
          </a:solidFill>
          <a:latin typeface="Arial" panose="020B0604020202020204" pitchFamily="34" charset="0"/>
        </a:defRPr>
      </a:lvl4pPr>
      <a:lvl5pPr algn="l" rtl="0" eaLnBrk="0" fontAlgn="base" hangingPunct="0">
        <a:lnSpc>
          <a:spcPts val="3000"/>
        </a:lnSpc>
        <a:spcBef>
          <a:spcPct val="0"/>
        </a:spcBef>
        <a:spcAft>
          <a:spcPct val="0"/>
        </a:spcAft>
        <a:defRPr sz="2400">
          <a:solidFill>
            <a:schemeClr val="tx2"/>
          </a:solidFill>
          <a:latin typeface="Arial" panose="020B0604020202020204" pitchFamily="34" charset="0"/>
        </a:defRPr>
      </a:lvl5pPr>
      <a:lvl6pPr marL="457200" algn="l" rtl="0" fontAlgn="base">
        <a:lnSpc>
          <a:spcPts val="3000"/>
        </a:lnSpc>
        <a:spcBef>
          <a:spcPct val="0"/>
        </a:spcBef>
        <a:spcAft>
          <a:spcPct val="0"/>
        </a:spcAft>
        <a:defRPr sz="2400">
          <a:solidFill>
            <a:schemeClr val="tx2"/>
          </a:solidFill>
          <a:latin typeface="Arial" panose="020B0604020202020204" pitchFamily="34" charset="0"/>
        </a:defRPr>
      </a:lvl6pPr>
      <a:lvl7pPr marL="914400" algn="l" rtl="0" fontAlgn="base">
        <a:lnSpc>
          <a:spcPts val="3000"/>
        </a:lnSpc>
        <a:spcBef>
          <a:spcPct val="0"/>
        </a:spcBef>
        <a:spcAft>
          <a:spcPct val="0"/>
        </a:spcAft>
        <a:defRPr sz="2400">
          <a:solidFill>
            <a:schemeClr val="tx2"/>
          </a:solidFill>
          <a:latin typeface="Arial" panose="020B0604020202020204" pitchFamily="34" charset="0"/>
        </a:defRPr>
      </a:lvl7pPr>
      <a:lvl8pPr marL="1371600" algn="l" rtl="0" fontAlgn="base">
        <a:lnSpc>
          <a:spcPts val="3000"/>
        </a:lnSpc>
        <a:spcBef>
          <a:spcPct val="0"/>
        </a:spcBef>
        <a:spcAft>
          <a:spcPct val="0"/>
        </a:spcAft>
        <a:defRPr sz="2400">
          <a:solidFill>
            <a:schemeClr val="tx2"/>
          </a:solidFill>
          <a:latin typeface="Arial" panose="020B0604020202020204" pitchFamily="34" charset="0"/>
        </a:defRPr>
      </a:lvl8pPr>
      <a:lvl9pPr marL="1828800" algn="l" rtl="0" fontAlgn="base">
        <a:lnSpc>
          <a:spcPts val="3000"/>
        </a:lnSpc>
        <a:spcBef>
          <a:spcPct val="0"/>
        </a:spcBef>
        <a:spcAft>
          <a:spcPct val="0"/>
        </a:spcAft>
        <a:defRPr sz="2400">
          <a:solidFill>
            <a:schemeClr val="tx2"/>
          </a:solidFill>
          <a:latin typeface="Arial" panose="020B0604020202020204" pitchFamily="34" charset="0"/>
        </a:defRPr>
      </a:lvl9pPr>
    </p:titleStyle>
    <p:bodyStyle>
      <a:lvl1pPr marL="342900" indent="-342900" algn="l" rtl="0" eaLnBrk="0" fontAlgn="base" hangingPunct="0">
        <a:lnSpc>
          <a:spcPts val="2200"/>
        </a:lnSpc>
        <a:spcBef>
          <a:spcPct val="0"/>
        </a:spcBef>
        <a:spcAft>
          <a:spcPct val="0"/>
        </a:spcAft>
        <a:defRPr sz="1400" kern="1200">
          <a:solidFill>
            <a:srgbClr val="000000"/>
          </a:solidFill>
          <a:latin typeface="+mn-lt"/>
          <a:ea typeface="+mn-ea"/>
          <a:cs typeface="+mn-cs"/>
        </a:defRPr>
      </a:lvl1pPr>
      <a:lvl2pPr marL="784225" indent="-244475" algn="l" rtl="0" eaLnBrk="0" fontAlgn="base" hangingPunct="0">
        <a:spcBef>
          <a:spcPct val="20000"/>
        </a:spcBef>
        <a:spcAft>
          <a:spcPct val="0"/>
        </a:spcAft>
        <a:buFont typeface="Arial" panose="020B0604020202020204" pitchFamily="34" charset="0"/>
        <a:buChar char="–"/>
        <a:defRPr sz="1400" kern="1200">
          <a:solidFill>
            <a:srgbClr val="000000"/>
          </a:solidFill>
          <a:latin typeface="+mn-lt"/>
          <a:ea typeface="+mn-ea"/>
          <a:cs typeface="+mn-cs"/>
        </a:defRPr>
      </a:lvl2pPr>
      <a:lvl3pPr marL="1192213" indent="-228600" algn="l" rtl="0" eaLnBrk="0" fontAlgn="base" hangingPunct="0">
        <a:spcBef>
          <a:spcPct val="20000"/>
        </a:spcBef>
        <a:spcAft>
          <a:spcPct val="0"/>
        </a:spcAft>
        <a:buChar char="•"/>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1C9DA798-EFA6-4EEE-8B9B-519909980ADD}"/>
              </a:ext>
            </a:extLst>
          </p:cNvPr>
          <p:cNvSpPr>
            <a:spLocks noGrp="1" noChangeArrowheads="1"/>
          </p:cNvSpPr>
          <p:nvPr>
            <p:ph type="ctrTitle"/>
          </p:nvPr>
        </p:nvSpPr>
        <p:spPr>
          <a:xfrm>
            <a:off x="539750" y="4651375"/>
            <a:ext cx="8061325" cy="1128713"/>
          </a:xfrm>
        </p:spPr>
        <p:txBody>
          <a:bodyPr/>
          <a:lstStyle/>
          <a:p>
            <a:pPr eaLnBrk="1" hangingPunct="1"/>
            <a:r>
              <a:rPr lang="de-DE" altLang="de-DE" sz="2000" dirty="0"/>
              <a:t>Abschlusspräsentation Datenbankprojekt 2019 </a:t>
            </a:r>
            <a:br>
              <a:rPr lang="de-DE" altLang="de-DE" sz="2000" dirty="0"/>
            </a:br>
            <a:r>
              <a:rPr lang="de-DE" altLang="de-DE" sz="1800" dirty="0"/>
              <a:t>Mining Frequent Route Patterns</a:t>
            </a:r>
            <a:br>
              <a:rPr lang="de-DE" altLang="de-DE" sz="2000" dirty="0"/>
            </a:br>
            <a:endParaRPr lang="de-DE" altLang="de-DE" sz="2000" dirty="0"/>
          </a:p>
        </p:txBody>
      </p:sp>
      <p:sp>
        <p:nvSpPr>
          <p:cNvPr id="4098" name="Rectangle 3">
            <a:extLst>
              <a:ext uri="{FF2B5EF4-FFF2-40B4-BE49-F238E27FC236}">
                <a16:creationId xmlns:a16="http://schemas.microsoft.com/office/drawing/2014/main" id="{BFAB9F6B-D3C8-4DEE-AE4A-1AAC93613C6A}"/>
              </a:ext>
            </a:extLst>
          </p:cNvPr>
          <p:cNvSpPr>
            <a:spLocks noGrp="1" noChangeArrowheads="1"/>
          </p:cNvSpPr>
          <p:nvPr>
            <p:ph type="subTitle" idx="1"/>
          </p:nvPr>
        </p:nvSpPr>
        <p:spPr>
          <a:xfrm>
            <a:off x="539750" y="5686425"/>
            <a:ext cx="8061325" cy="252413"/>
          </a:xfrm>
        </p:spPr>
        <p:txBody>
          <a:bodyPr/>
          <a:lstStyle/>
          <a:p>
            <a:pPr eaLnBrk="1" hangingPunct="1"/>
            <a:r>
              <a:rPr lang="de-DE" altLang="de-DE" dirty="0"/>
              <a:t>Mark Bauknecht | </a:t>
            </a:r>
            <a:r>
              <a:rPr lang="de-DE" altLang="de-DE" dirty="0" err="1"/>
              <a:t>Xu</a:t>
            </a:r>
            <a:r>
              <a:rPr lang="de-DE" altLang="de-DE" dirty="0"/>
              <a:t> Jia Fug Liu | |Karen Verónica </a:t>
            </a:r>
            <a:r>
              <a:rPr lang="de-DE" altLang="de-DE" dirty="0" err="1"/>
              <a:t>Sacotto</a:t>
            </a:r>
            <a:r>
              <a:rPr lang="de-DE" altLang="de-DE" dirty="0"/>
              <a:t> Cárdenas		08.Juli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DCE6D4AC-C92C-4093-81B1-0FCC848DB9D9}"/>
              </a:ext>
            </a:extLst>
          </p:cNvPr>
          <p:cNvSpPr txBox="1">
            <a:spLocks/>
          </p:cNvSpPr>
          <p:nvPr/>
        </p:nvSpPr>
        <p:spPr bwMode="auto">
          <a:xfrm>
            <a:off x="4572000" y="2378075"/>
            <a:ext cx="4176713" cy="380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0"/>
              </a:spcAft>
              <a:defRPr sz="1400" kern="1200">
                <a:solidFill>
                  <a:srgbClr val="000000"/>
                </a:solidFill>
                <a:latin typeface="+mn-lt"/>
                <a:ea typeface="+mn-ea"/>
                <a:cs typeface="+mn-cs"/>
              </a:defRPr>
            </a:lvl1pPr>
            <a:lvl2pPr marL="784225" indent="-244475" algn="l" rtl="0" eaLnBrk="0" fontAlgn="base" hangingPunct="0">
              <a:spcBef>
                <a:spcPct val="20000"/>
              </a:spcBef>
              <a:spcAft>
                <a:spcPct val="0"/>
              </a:spcAft>
              <a:buFont typeface="Arial" panose="020B0604020202020204" pitchFamily="34" charset="0"/>
              <a:buChar char="–"/>
              <a:defRPr sz="1400" kern="1200">
                <a:solidFill>
                  <a:srgbClr val="000000"/>
                </a:solidFill>
                <a:latin typeface="+mn-lt"/>
                <a:ea typeface="+mn-ea"/>
                <a:cs typeface="+mn-cs"/>
              </a:defRPr>
            </a:lvl2pPr>
            <a:lvl3pPr marL="1192213" indent="-228600" algn="l" rtl="0" eaLnBrk="0" fontAlgn="base" hangingPunct="0">
              <a:spcBef>
                <a:spcPct val="20000"/>
              </a:spcBef>
              <a:spcAft>
                <a:spcPct val="0"/>
              </a:spcAft>
              <a:buChar char="•"/>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mj-lt"/>
              <a:buAutoNum type="arabicPeriod" startAt="2"/>
              <a:defRPr/>
            </a:pPr>
            <a:r>
              <a:rPr lang="de-DE" dirty="0"/>
              <a:t>Anschließend werden die Daten anhand eines Index in einer Baumstruktur angeordnet.</a:t>
            </a:r>
          </a:p>
          <a:p>
            <a:pPr marL="0" indent="0" eaLnBrk="1" hangingPunct="1">
              <a:defRPr/>
            </a:pPr>
            <a:endParaRPr lang="de-DE" dirty="0"/>
          </a:p>
          <a:p>
            <a:pPr eaLnBrk="1" hangingPunct="1">
              <a:buFont typeface="Arial" panose="020B0604020202020204" pitchFamily="34" charset="0"/>
              <a:buChar char="•"/>
              <a:defRPr/>
            </a:pPr>
            <a:endParaRPr lang="en-US" dirty="0"/>
          </a:p>
          <a:p>
            <a:pPr marL="0" indent="0" eaLnBrk="1" hangingPunct="1">
              <a:defRPr/>
            </a:pPr>
            <a:r>
              <a:rPr lang="de-DE" dirty="0"/>
              <a:t> </a:t>
            </a:r>
          </a:p>
        </p:txBody>
      </p:sp>
      <p:sp>
        <p:nvSpPr>
          <p:cNvPr id="23553" name="Titel 1">
            <a:extLst>
              <a:ext uri="{FF2B5EF4-FFF2-40B4-BE49-F238E27FC236}">
                <a16:creationId xmlns:a16="http://schemas.microsoft.com/office/drawing/2014/main" id="{842A4ACC-A9BC-4B49-9156-75CEBEF3755E}"/>
              </a:ext>
            </a:extLst>
          </p:cNvPr>
          <p:cNvSpPr>
            <a:spLocks noGrp="1" noChangeArrowheads="1"/>
          </p:cNvSpPr>
          <p:nvPr>
            <p:ph type="title"/>
          </p:nvPr>
        </p:nvSpPr>
        <p:spPr>
          <a:xfrm>
            <a:off x="539750" y="1740115"/>
            <a:ext cx="8061325" cy="358560"/>
          </a:xfrm>
        </p:spPr>
        <p:txBody>
          <a:bodyPr/>
          <a:lstStyle/>
          <a:p>
            <a:pPr eaLnBrk="1" hangingPunct="1"/>
            <a:r>
              <a:rPr lang="de-DE" altLang="de-DE" dirty="0"/>
              <a:t>Vorgehen – Optimierung</a:t>
            </a:r>
          </a:p>
        </p:txBody>
      </p:sp>
      <p:sp>
        <p:nvSpPr>
          <p:cNvPr id="3" name="Inhaltsplatzhalter 2">
            <a:extLst>
              <a:ext uri="{FF2B5EF4-FFF2-40B4-BE49-F238E27FC236}">
                <a16:creationId xmlns:a16="http://schemas.microsoft.com/office/drawing/2014/main" id="{DFDD75E6-D80E-ED44-9977-741EBCB5BFE7}"/>
              </a:ext>
            </a:extLst>
          </p:cNvPr>
          <p:cNvSpPr>
            <a:spLocks noGrp="1"/>
          </p:cNvSpPr>
          <p:nvPr>
            <p:ph idx="1"/>
          </p:nvPr>
        </p:nvSpPr>
        <p:spPr>
          <a:xfrm>
            <a:off x="395288" y="2361406"/>
            <a:ext cx="4176713" cy="3804444"/>
          </a:xfrm>
        </p:spPr>
        <p:txBody>
          <a:bodyPr/>
          <a:lstStyle/>
          <a:p>
            <a:pPr eaLnBrk="1" hangingPunct="1">
              <a:buFont typeface="+mj-lt"/>
              <a:buAutoNum type="arabicPeriod"/>
              <a:defRPr/>
            </a:pPr>
            <a:r>
              <a:rPr lang="de-DE" dirty="0" err="1"/>
              <a:t>Rtree</a:t>
            </a:r>
            <a:r>
              <a:rPr lang="de-DE" dirty="0"/>
              <a:t> Berechnet die Nachbarschaft indem die Distanz der Input Linie mit allen anderen Linien verglichen wird.</a:t>
            </a:r>
          </a:p>
          <a:p>
            <a:pPr marL="0" indent="0" eaLnBrk="1" hangingPunct="1">
              <a:defRPr/>
            </a:pPr>
            <a:endParaRPr lang="de-DE" dirty="0"/>
          </a:p>
          <a:p>
            <a:pPr eaLnBrk="1" hangingPunct="1">
              <a:buFont typeface="Arial" panose="020B0604020202020204" pitchFamily="34" charset="0"/>
              <a:buChar char="•"/>
              <a:defRPr/>
            </a:pPr>
            <a:endParaRPr lang="en-US" dirty="0"/>
          </a:p>
          <a:p>
            <a:pPr marL="0" indent="0" eaLnBrk="1" hangingPunct="1">
              <a:defRPr/>
            </a:pPr>
            <a:r>
              <a:rPr lang="de-DE" dirty="0"/>
              <a:t> </a:t>
            </a:r>
          </a:p>
        </p:txBody>
      </p:sp>
      <p:sp>
        <p:nvSpPr>
          <p:cNvPr id="23555" name="Fußzeilenplatzhalter 3">
            <a:extLst>
              <a:ext uri="{FF2B5EF4-FFF2-40B4-BE49-F238E27FC236}">
                <a16:creationId xmlns:a16="http://schemas.microsoft.com/office/drawing/2014/main" id="{238020F1-24F4-4B65-91F6-657AE217C42A}"/>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Abschlusspräsentation DBPRO 19  | Mark Bauknecht | Xu Jia Fug Liu | |Karen Verónica Sacotto Cárdenas</a:t>
            </a:r>
            <a:endParaRPr lang="de-DE" altLang="de-DE" sz="1000" b="0">
              <a:solidFill>
                <a:schemeClr val="accent1"/>
              </a:solidFill>
            </a:endParaRPr>
          </a:p>
        </p:txBody>
      </p:sp>
      <p:sp>
        <p:nvSpPr>
          <p:cNvPr id="23556" name="Foliennummernplatzhalter 4">
            <a:extLst>
              <a:ext uri="{FF2B5EF4-FFF2-40B4-BE49-F238E27FC236}">
                <a16:creationId xmlns:a16="http://schemas.microsoft.com/office/drawing/2014/main" id="{0907CAAB-8F11-4BC3-8BA2-D3835F5F36EE}"/>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5AC4CB1B-6A8D-4781-AAB2-25DB7812FEC5}" type="slidenum">
              <a:rPr lang="de-DE" altLang="de-DE" sz="1000" smtClean="0">
                <a:solidFill>
                  <a:schemeClr val="accent1"/>
                </a:solidFill>
              </a:rPr>
              <a:pPr algn="l"/>
              <a:t>10</a:t>
            </a:fld>
            <a:endParaRPr lang="de-DE" altLang="de-DE" sz="1000">
              <a:solidFill>
                <a:schemeClr val="accent1"/>
              </a:solidFill>
            </a:endParaRPr>
          </a:p>
        </p:txBody>
      </p:sp>
      <p:pic>
        <p:nvPicPr>
          <p:cNvPr id="23557" name="Grafik 6" descr="Ein Bild, das Text, Karte enthält.&#10;&#10;Automatisch generierte Beschreibung">
            <a:extLst>
              <a:ext uri="{FF2B5EF4-FFF2-40B4-BE49-F238E27FC236}">
                <a16:creationId xmlns:a16="http://schemas.microsoft.com/office/drawing/2014/main" id="{6FBA0698-EEA0-4C19-8601-B1902BD38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0" y="3584798"/>
            <a:ext cx="4240212"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Grafik 8" descr="Ein Bild, das Text enthält.&#10;&#10;Automatisch generierte Beschreibung">
            <a:extLst>
              <a:ext uri="{FF2B5EF4-FFF2-40B4-BE49-F238E27FC236}">
                <a16:creationId xmlns:a16="http://schemas.microsoft.com/office/drawing/2014/main" id="{5DF283ED-01BB-49AC-9DC3-C12A5E027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50" y="3356991"/>
            <a:ext cx="282098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029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el 1">
            <a:extLst>
              <a:ext uri="{FF2B5EF4-FFF2-40B4-BE49-F238E27FC236}">
                <a16:creationId xmlns:a16="http://schemas.microsoft.com/office/drawing/2014/main" id="{842A4ACC-A9BC-4B49-9156-75CEBEF3755E}"/>
              </a:ext>
            </a:extLst>
          </p:cNvPr>
          <p:cNvSpPr>
            <a:spLocks noGrp="1" noChangeArrowheads="1"/>
          </p:cNvSpPr>
          <p:nvPr>
            <p:ph type="title"/>
          </p:nvPr>
        </p:nvSpPr>
        <p:spPr>
          <a:xfrm>
            <a:off x="539750" y="1740115"/>
            <a:ext cx="8061325" cy="358560"/>
          </a:xfrm>
        </p:spPr>
        <p:txBody>
          <a:bodyPr/>
          <a:lstStyle/>
          <a:p>
            <a:pPr eaLnBrk="1" hangingPunct="1"/>
            <a:r>
              <a:rPr lang="de-DE" altLang="de-DE" dirty="0"/>
              <a:t>Vorgehen – Optimierung</a:t>
            </a:r>
          </a:p>
        </p:txBody>
      </p:sp>
      <p:sp>
        <p:nvSpPr>
          <p:cNvPr id="23555" name="Fußzeilenplatzhalter 3">
            <a:extLst>
              <a:ext uri="{FF2B5EF4-FFF2-40B4-BE49-F238E27FC236}">
                <a16:creationId xmlns:a16="http://schemas.microsoft.com/office/drawing/2014/main" id="{238020F1-24F4-4B65-91F6-657AE217C42A}"/>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Abschlusspräsentation DBPRO 19  | Mark Bauknecht | Xu Jia Fug Liu | |Karen Verónica Sacotto Cárdenas</a:t>
            </a:r>
            <a:endParaRPr lang="de-DE" altLang="de-DE" sz="1000" b="0">
              <a:solidFill>
                <a:schemeClr val="accent1"/>
              </a:solidFill>
            </a:endParaRPr>
          </a:p>
        </p:txBody>
      </p:sp>
      <p:sp>
        <p:nvSpPr>
          <p:cNvPr id="23556" name="Foliennummernplatzhalter 4">
            <a:extLst>
              <a:ext uri="{FF2B5EF4-FFF2-40B4-BE49-F238E27FC236}">
                <a16:creationId xmlns:a16="http://schemas.microsoft.com/office/drawing/2014/main" id="{0907CAAB-8F11-4BC3-8BA2-D3835F5F36EE}"/>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5AC4CB1B-6A8D-4781-AAB2-25DB7812FEC5}" type="slidenum">
              <a:rPr lang="de-DE" altLang="de-DE" sz="1000" smtClean="0">
                <a:solidFill>
                  <a:schemeClr val="accent1"/>
                </a:solidFill>
              </a:rPr>
              <a:pPr algn="l"/>
              <a:t>11</a:t>
            </a:fld>
            <a:endParaRPr lang="de-DE" altLang="de-DE" sz="1000">
              <a:solidFill>
                <a:schemeClr val="accent1"/>
              </a:solidFill>
            </a:endParaRPr>
          </a:p>
        </p:txBody>
      </p:sp>
      <p:pic>
        <p:nvPicPr>
          <p:cNvPr id="23557" name="Grafik 6" descr="Ein Bild, das Text, Karte enthält.&#10;&#10;Automatisch generierte Beschreibung">
            <a:extLst>
              <a:ext uri="{FF2B5EF4-FFF2-40B4-BE49-F238E27FC236}">
                <a16:creationId xmlns:a16="http://schemas.microsoft.com/office/drawing/2014/main" id="{6FBA0698-EEA0-4C19-8601-B1902BD38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286" y="2204393"/>
            <a:ext cx="4240212"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Grafik 8" descr="Ein Bild, das Text enthält.&#10;&#10;Automatisch generierte Beschreibung">
            <a:extLst>
              <a:ext uri="{FF2B5EF4-FFF2-40B4-BE49-F238E27FC236}">
                <a16:creationId xmlns:a16="http://schemas.microsoft.com/office/drawing/2014/main" id="{5DF283ED-01BB-49AC-9DC3-C12A5E027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722" y="2843212"/>
            <a:ext cx="282098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elle 9">
            <a:extLst>
              <a:ext uri="{FF2B5EF4-FFF2-40B4-BE49-F238E27FC236}">
                <a16:creationId xmlns:a16="http://schemas.microsoft.com/office/drawing/2014/main" id="{9CA0ED6C-538A-448D-9DEA-57DAD2804ED7}"/>
              </a:ext>
            </a:extLst>
          </p:cNvPr>
          <p:cNvGraphicFramePr>
            <a:graphicFrameLocks noGrp="1"/>
          </p:cNvGraphicFramePr>
          <p:nvPr>
            <p:extLst>
              <p:ext uri="{D42A27DB-BD31-4B8C-83A1-F6EECF244321}">
                <p14:modId xmlns:p14="http://schemas.microsoft.com/office/powerpoint/2010/main" val="787950167"/>
              </p:ext>
            </p:extLst>
          </p:nvPr>
        </p:nvGraphicFramePr>
        <p:xfrm>
          <a:off x="3393208" y="4277015"/>
          <a:ext cx="5328840" cy="1158240"/>
        </p:xfrm>
        <a:graphic>
          <a:graphicData uri="http://schemas.openxmlformats.org/drawingml/2006/table">
            <a:tbl>
              <a:tblPr firstRow="1" bandRow="1">
                <a:tableStyleId>{5C22544A-7EE6-4342-B048-85BDC9FD1C3A}</a:tableStyleId>
              </a:tblPr>
              <a:tblGrid>
                <a:gridCol w="2664420">
                  <a:extLst>
                    <a:ext uri="{9D8B030D-6E8A-4147-A177-3AD203B41FA5}">
                      <a16:colId xmlns:a16="http://schemas.microsoft.com/office/drawing/2014/main" val="3146623207"/>
                    </a:ext>
                  </a:extLst>
                </a:gridCol>
                <a:gridCol w="2664420">
                  <a:extLst>
                    <a:ext uri="{9D8B030D-6E8A-4147-A177-3AD203B41FA5}">
                      <a16:colId xmlns:a16="http://schemas.microsoft.com/office/drawing/2014/main" val="4064989548"/>
                    </a:ext>
                  </a:extLst>
                </a:gridCol>
              </a:tblGrid>
              <a:tr h="303883">
                <a:tc>
                  <a:txBody>
                    <a:bodyPr/>
                    <a:lstStyle/>
                    <a:p>
                      <a:r>
                        <a:rPr lang="de-DE" sz="1600" dirty="0"/>
                        <a:t>Ohne Index Strukturen </a:t>
                      </a:r>
                    </a:p>
                  </a:txBody>
                  <a:tcPr/>
                </a:tc>
                <a:tc>
                  <a:txBody>
                    <a:bodyPr/>
                    <a:lstStyle/>
                    <a:p>
                      <a:r>
                        <a:rPr lang="de-DE" sz="1600" dirty="0"/>
                        <a:t>Mit </a:t>
                      </a:r>
                      <a:r>
                        <a:rPr lang="de-DE" sz="1600" dirty="0" err="1"/>
                        <a:t>RTree</a:t>
                      </a:r>
                      <a:r>
                        <a:rPr lang="de-DE" sz="1600" dirty="0"/>
                        <a:t> </a:t>
                      </a:r>
                    </a:p>
                  </a:txBody>
                  <a:tcPr/>
                </a:tc>
                <a:extLst>
                  <a:ext uri="{0D108BD9-81ED-4DB2-BD59-A6C34878D82A}">
                    <a16:rowId xmlns:a16="http://schemas.microsoft.com/office/drawing/2014/main" val="320059955"/>
                  </a:ext>
                </a:extLst>
              </a:tr>
              <a:tr h="759707">
                <a:tc>
                  <a:txBody>
                    <a:bodyPr/>
                    <a:lstStyle/>
                    <a:p>
                      <a:r>
                        <a:rPr lang="de-DE" sz="1600" dirty="0"/>
                        <a:t>6288 Sekunden = </a:t>
                      </a:r>
                    </a:p>
                    <a:p>
                      <a:r>
                        <a:rPr lang="de-DE" sz="1600" dirty="0"/>
                        <a:t>105 Minuten / 320 Routen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144 Sekunden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2,4 Minuten / 320 Routen </a:t>
                      </a:r>
                    </a:p>
                    <a:p>
                      <a:endParaRPr lang="de-DE" sz="1600" dirty="0"/>
                    </a:p>
                  </a:txBody>
                  <a:tcPr/>
                </a:tc>
                <a:extLst>
                  <a:ext uri="{0D108BD9-81ED-4DB2-BD59-A6C34878D82A}">
                    <a16:rowId xmlns:a16="http://schemas.microsoft.com/office/drawing/2014/main" val="2930941359"/>
                  </a:ext>
                </a:extLst>
              </a:tr>
            </a:tbl>
          </a:graphicData>
        </a:graphic>
      </p:graphicFrame>
      <p:sp>
        <p:nvSpPr>
          <p:cNvPr id="4" name="Ellipse 3">
            <a:extLst>
              <a:ext uri="{FF2B5EF4-FFF2-40B4-BE49-F238E27FC236}">
                <a16:creationId xmlns:a16="http://schemas.microsoft.com/office/drawing/2014/main" id="{B47F877F-AFF3-4233-BF7A-EFC6B734B975}"/>
              </a:ext>
            </a:extLst>
          </p:cNvPr>
          <p:cNvSpPr/>
          <p:nvPr/>
        </p:nvSpPr>
        <p:spPr bwMode="auto">
          <a:xfrm>
            <a:off x="5796136" y="5238348"/>
            <a:ext cx="1440160" cy="926956"/>
          </a:xfrm>
          <a:prstGeom prst="ellipse">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600" dirty="0">
                <a:solidFill>
                  <a:schemeClr val="bg1"/>
                </a:solidFill>
              </a:rPr>
              <a:t>44</a:t>
            </a:r>
            <a:r>
              <a:rPr kumimoji="0" lang="de-DE" sz="1600" b="0" i="0" u="none" strike="noStrike" cap="none" normalizeH="0" baseline="0" dirty="0">
                <a:ln>
                  <a:noFill/>
                </a:ln>
                <a:solidFill>
                  <a:schemeClr val="bg1"/>
                </a:solidFill>
                <a:effectLst/>
                <a:latin typeface="Arial" panose="020B0604020202020204" pitchFamily="34" charset="0"/>
              </a:rPr>
              <a:t> x schneller</a:t>
            </a:r>
          </a:p>
        </p:txBody>
      </p:sp>
    </p:spTree>
    <p:extLst>
      <p:ext uri="{BB962C8B-B14F-4D97-AF65-F5344CB8AC3E}">
        <p14:creationId xmlns:p14="http://schemas.microsoft.com/office/powerpoint/2010/main" val="4202016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E6B4F-6417-4D06-A780-4A2FDD258C24}"/>
              </a:ext>
            </a:extLst>
          </p:cNvPr>
          <p:cNvSpPr>
            <a:spLocks noGrp="1"/>
          </p:cNvSpPr>
          <p:nvPr>
            <p:ph type="title"/>
          </p:nvPr>
        </p:nvSpPr>
        <p:spPr>
          <a:xfrm>
            <a:off x="539750" y="1740115"/>
            <a:ext cx="8061325" cy="358560"/>
          </a:xfrm>
        </p:spPr>
        <p:txBody>
          <a:bodyPr/>
          <a:lstStyle/>
          <a:p>
            <a:r>
              <a:rPr lang="de-DE" dirty="0"/>
              <a:t>Mining – SPMF </a:t>
            </a:r>
          </a:p>
        </p:txBody>
      </p:sp>
      <p:sp>
        <p:nvSpPr>
          <p:cNvPr id="3" name="Inhaltsplatzhalter 2">
            <a:extLst>
              <a:ext uri="{FF2B5EF4-FFF2-40B4-BE49-F238E27FC236}">
                <a16:creationId xmlns:a16="http://schemas.microsoft.com/office/drawing/2014/main" id="{FE517CA2-F655-44CA-A537-883EF5EC49D8}"/>
              </a:ext>
            </a:extLst>
          </p:cNvPr>
          <p:cNvSpPr>
            <a:spLocks noGrp="1"/>
          </p:cNvSpPr>
          <p:nvPr>
            <p:ph idx="1"/>
          </p:nvPr>
        </p:nvSpPr>
        <p:spPr>
          <a:xfrm>
            <a:off x="4819568" y="2346324"/>
            <a:ext cx="3781507" cy="3819525"/>
          </a:xfrm>
        </p:spPr>
        <p:txBody>
          <a:bodyPr/>
          <a:lstStyle/>
          <a:p>
            <a:pPr>
              <a:buFont typeface="+mj-lt"/>
              <a:buAutoNum type="arabicPeriod"/>
            </a:pPr>
            <a:r>
              <a:rPr lang="de-DE" sz="1600" dirty="0" err="1"/>
              <a:t>prefixSpan</a:t>
            </a:r>
            <a:r>
              <a:rPr lang="de-DE" sz="1600" dirty="0"/>
              <a:t>:</a:t>
            </a:r>
          </a:p>
          <a:p>
            <a:pPr lvl="1"/>
            <a:r>
              <a:rPr lang="de-DE" dirty="0"/>
              <a:t>oft in </a:t>
            </a:r>
            <a:r>
              <a:rPr lang="de-DE" dirty="0" err="1"/>
              <a:t>Papern</a:t>
            </a:r>
            <a:r>
              <a:rPr lang="de-DE" dirty="0"/>
              <a:t> vorgeschlagen</a:t>
            </a:r>
          </a:p>
          <a:p>
            <a:pPr lvl="1"/>
            <a:r>
              <a:rPr lang="de-DE" dirty="0"/>
              <a:t>Schnellster Algorithmus vor            Co-</a:t>
            </a:r>
            <a:r>
              <a:rPr lang="de-DE" dirty="0" err="1"/>
              <a:t>occurence</a:t>
            </a:r>
            <a:r>
              <a:rPr lang="de-DE" dirty="0"/>
              <a:t> MAP Erweiterung</a:t>
            </a:r>
          </a:p>
          <a:p>
            <a:pPr lvl="1"/>
            <a:endParaRPr lang="de-DE" sz="800" dirty="0"/>
          </a:p>
          <a:p>
            <a:pPr>
              <a:buFont typeface="+mj-lt"/>
              <a:buAutoNum type="arabicPeriod"/>
            </a:pPr>
            <a:r>
              <a:rPr lang="de-DE" sz="1600" dirty="0"/>
              <a:t>CM – </a:t>
            </a:r>
            <a:r>
              <a:rPr lang="de-DE" sz="1600" dirty="0" err="1"/>
              <a:t>Spade</a:t>
            </a:r>
            <a:r>
              <a:rPr lang="de-DE" sz="1600" dirty="0"/>
              <a:t>:</a:t>
            </a:r>
          </a:p>
          <a:p>
            <a:pPr lvl="1"/>
            <a:r>
              <a:rPr lang="de-DE" dirty="0"/>
              <a:t>Schnellster Algorithmus</a:t>
            </a:r>
          </a:p>
          <a:p>
            <a:pPr lvl="1"/>
            <a:r>
              <a:rPr lang="de-DE" dirty="0"/>
              <a:t>Einer der neusten implementierten Algorithmen in SPMF</a:t>
            </a:r>
          </a:p>
          <a:p>
            <a:pPr lvl="1"/>
            <a:endParaRPr lang="de-DE" sz="800" dirty="0"/>
          </a:p>
          <a:p>
            <a:pPr>
              <a:buFont typeface="+mj-lt"/>
              <a:buAutoNum type="arabicPeriod"/>
            </a:pPr>
            <a:r>
              <a:rPr lang="de-DE" sz="1600" dirty="0"/>
              <a:t>CM – Spam:</a:t>
            </a:r>
          </a:p>
          <a:p>
            <a:pPr lvl="1"/>
            <a:r>
              <a:rPr lang="de-DE" dirty="0"/>
              <a:t>Vergleichbar schnell wie </a:t>
            </a:r>
            <a:r>
              <a:rPr lang="de-DE" dirty="0" err="1"/>
              <a:t>Spade</a:t>
            </a:r>
            <a:endParaRPr lang="de-DE" dirty="0"/>
          </a:p>
          <a:p>
            <a:pPr lvl="1"/>
            <a:r>
              <a:rPr lang="de-DE" dirty="0"/>
              <a:t>Mehr Optionen (Min </a:t>
            </a:r>
            <a:r>
              <a:rPr lang="de-DE" dirty="0" err="1"/>
              <a:t>length</a:t>
            </a:r>
            <a:r>
              <a:rPr lang="de-DE" dirty="0"/>
              <a:t> etc.) </a:t>
            </a:r>
          </a:p>
          <a:p>
            <a:pPr lvl="1"/>
            <a:r>
              <a:rPr lang="de-DE" dirty="0"/>
              <a:t>Einer der neusten implementierten Algorithmen in SPMF</a:t>
            </a:r>
          </a:p>
          <a:p>
            <a:pPr lvl="1"/>
            <a:endParaRPr lang="de-DE" dirty="0"/>
          </a:p>
          <a:p>
            <a:pPr>
              <a:buFont typeface="+mj-lt"/>
              <a:buAutoNum type="arabicPeriod"/>
            </a:pPr>
            <a:endParaRPr lang="de-DE" dirty="0"/>
          </a:p>
          <a:p>
            <a:endParaRPr lang="de-DE" dirty="0"/>
          </a:p>
        </p:txBody>
      </p:sp>
      <p:sp>
        <p:nvSpPr>
          <p:cNvPr id="4" name="Fußzeilenplatzhalter 3">
            <a:extLst>
              <a:ext uri="{FF2B5EF4-FFF2-40B4-BE49-F238E27FC236}">
                <a16:creationId xmlns:a16="http://schemas.microsoft.com/office/drawing/2014/main" id="{AC0719A4-67C6-427D-8CA7-4DDEC8566F11}"/>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79FE89DF-4B2C-42CC-8982-D313662B7698}"/>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12</a:t>
            </a:fld>
            <a:endParaRPr lang="de-DE" altLang="de-DE"/>
          </a:p>
        </p:txBody>
      </p:sp>
      <p:pic>
        <p:nvPicPr>
          <p:cNvPr id="11" name="Grafik 10">
            <a:extLst>
              <a:ext uri="{FF2B5EF4-FFF2-40B4-BE49-F238E27FC236}">
                <a16:creationId xmlns:a16="http://schemas.microsoft.com/office/drawing/2014/main" id="{EEB55FA4-536F-4E76-BCDA-1EE60CDA9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22" y="2350900"/>
            <a:ext cx="3781506" cy="1905186"/>
          </a:xfrm>
          <a:prstGeom prst="rect">
            <a:avLst/>
          </a:prstGeom>
        </p:spPr>
      </p:pic>
      <p:sp>
        <p:nvSpPr>
          <p:cNvPr id="12" name="Inhaltsplatzhalter 2">
            <a:extLst>
              <a:ext uri="{FF2B5EF4-FFF2-40B4-BE49-F238E27FC236}">
                <a16:creationId xmlns:a16="http://schemas.microsoft.com/office/drawing/2014/main" id="{9D6FB3BA-21C6-4EA2-9CE6-30A156D25908}"/>
              </a:ext>
            </a:extLst>
          </p:cNvPr>
          <p:cNvSpPr txBox="1">
            <a:spLocks/>
          </p:cNvSpPr>
          <p:nvPr/>
        </p:nvSpPr>
        <p:spPr bwMode="auto">
          <a:xfrm>
            <a:off x="665022" y="4077072"/>
            <a:ext cx="3781507" cy="10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0"/>
              </a:spcAft>
              <a:defRPr sz="1400" kern="1200">
                <a:solidFill>
                  <a:srgbClr val="000000"/>
                </a:solidFill>
                <a:latin typeface="+mn-lt"/>
                <a:ea typeface="+mn-ea"/>
                <a:cs typeface="+mn-cs"/>
              </a:defRPr>
            </a:lvl1pPr>
            <a:lvl2pPr marL="784225" indent="-244475" algn="l" rtl="0" eaLnBrk="0" fontAlgn="base" hangingPunct="0">
              <a:spcBef>
                <a:spcPct val="20000"/>
              </a:spcBef>
              <a:spcAft>
                <a:spcPct val="0"/>
              </a:spcAft>
              <a:buFont typeface="Arial" panose="020B0604020202020204" pitchFamily="34" charset="0"/>
              <a:buChar char="–"/>
              <a:defRPr sz="1400" kern="1200">
                <a:solidFill>
                  <a:srgbClr val="000000"/>
                </a:solidFill>
                <a:latin typeface="+mn-lt"/>
                <a:ea typeface="+mn-ea"/>
                <a:cs typeface="+mn-cs"/>
              </a:defRPr>
            </a:lvl2pPr>
            <a:lvl3pPr marL="1192213" indent="-228600" algn="l" rtl="0" eaLnBrk="0" fontAlgn="base" hangingPunct="0">
              <a:spcBef>
                <a:spcPct val="20000"/>
              </a:spcBef>
              <a:spcAft>
                <a:spcPct val="0"/>
              </a:spcAft>
              <a:buChar char="•"/>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An Open-Source Data Mining Library</a:t>
            </a:r>
          </a:p>
          <a:p>
            <a:pPr>
              <a:buFont typeface="Arial" panose="020B0604020202020204" pitchFamily="34" charset="0"/>
              <a:buChar char="•"/>
            </a:pPr>
            <a:r>
              <a:rPr lang="de-DE" dirty="0"/>
              <a:t>171 Data Mining </a:t>
            </a:r>
            <a:r>
              <a:rPr lang="de-DE" dirty="0" err="1"/>
              <a:t>Algorithms</a:t>
            </a:r>
            <a:endParaRPr lang="de-DE" dirty="0"/>
          </a:p>
          <a:p>
            <a:pPr>
              <a:buFont typeface="Arial" panose="020B0604020202020204" pitchFamily="34" charset="0"/>
              <a:buChar char="•"/>
            </a:pPr>
            <a:r>
              <a:rPr lang="de-DE" dirty="0"/>
              <a:t>39 </a:t>
            </a:r>
            <a:r>
              <a:rPr lang="de-DE" dirty="0" err="1"/>
              <a:t>Sequential</a:t>
            </a:r>
            <a:r>
              <a:rPr lang="de-DE" dirty="0"/>
              <a:t> Pattern Mining Algorithmen</a:t>
            </a:r>
          </a:p>
          <a:p>
            <a:pPr>
              <a:buFont typeface="Arial" panose="020B0604020202020204" pitchFamily="34" charset="0"/>
              <a:buChar char="•"/>
            </a:pPr>
            <a:endParaRPr lang="de-DE" dirty="0"/>
          </a:p>
        </p:txBody>
      </p:sp>
    </p:spTree>
    <p:extLst>
      <p:ext uri="{BB962C8B-B14F-4D97-AF65-F5344CB8AC3E}">
        <p14:creationId xmlns:p14="http://schemas.microsoft.com/office/powerpoint/2010/main" val="200936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05B1A1-1EA9-4617-AD33-A8CE93E1FAC0}"/>
              </a:ext>
            </a:extLst>
          </p:cNvPr>
          <p:cNvSpPr>
            <a:spLocks noGrp="1"/>
          </p:cNvSpPr>
          <p:nvPr>
            <p:ph type="title"/>
          </p:nvPr>
        </p:nvSpPr>
        <p:spPr>
          <a:xfrm>
            <a:off x="539750" y="1740115"/>
            <a:ext cx="8061325" cy="358560"/>
          </a:xfrm>
        </p:spPr>
        <p:txBody>
          <a:bodyPr/>
          <a:lstStyle/>
          <a:p>
            <a:r>
              <a:rPr lang="de-DE" dirty="0"/>
              <a:t>Mining – </a:t>
            </a:r>
            <a:r>
              <a:rPr lang="de-DE" dirty="0" err="1"/>
              <a:t>Spade</a:t>
            </a:r>
            <a:endParaRPr lang="de-DE" dirty="0"/>
          </a:p>
        </p:txBody>
      </p:sp>
      <p:graphicFrame>
        <p:nvGraphicFramePr>
          <p:cNvPr id="6" name="Inhaltsplatzhalter 5">
            <a:extLst>
              <a:ext uri="{FF2B5EF4-FFF2-40B4-BE49-F238E27FC236}">
                <a16:creationId xmlns:a16="http://schemas.microsoft.com/office/drawing/2014/main" id="{F1E0035B-5EC9-4651-AA9D-3494A3E70C53}"/>
              </a:ext>
            </a:extLst>
          </p:cNvPr>
          <p:cNvGraphicFramePr>
            <a:graphicFrameLocks noGrp="1"/>
          </p:cNvGraphicFramePr>
          <p:nvPr>
            <p:ph idx="1"/>
            <p:extLst>
              <p:ext uri="{D42A27DB-BD31-4B8C-83A1-F6EECF244321}">
                <p14:modId xmlns:p14="http://schemas.microsoft.com/office/powerpoint/2010/main" val="3212689382"/>
              </p:ext>
            </p:extLst>
          </p:nvPr>
        </p:nvGraphicFramePr>
        <p:xfrm>
          <a:off x="1325804" y="2708543"/>
          <a:ext cx="2232050" cy="1980000"/>
        </p:xfrm>
        <a:graphic>
          <a:graphicData uri="http://schemas.openxmlformats.org/drawingml/2006/table">
            <a:tbl>
              <a:tblPr firstRow="1" bandRow="1">
                <a:tableStyleId>{5C22544A-7EE6-4342-B048-85BDC9FD1C3A}</a:tableStyleId>
              </a:tblPr>
              <a:tblGrid>
                <a:gridCol w="431850">
                  <a:extLst>
                    <a:ext uri="{9D8B030D-6E8A-4147-A177-3AD203B41FA5}">
                      <a16:colId xmlns:a16="http://schemas.microsoft.com/office/drawing/2014/main" val="2835554858"/>
                    </a:ext>
                  </a:extLst>
                </a:gridCol>
                <a:gridCol w="1800200">
                  <a:extLst>
                    <a:ext uri="{9D8B030D-6E8A-4147-A177-3AD203B41FA5}">
                      <a16:colId xmlns:a16="http://schemas.microsoft.com/office/drawing/2014/main" val="1132872407"/>
                    </a:ext>
                  </a:extLst>
                </a:gridCol>
              </a:tblGrid>
              <a:tr h="396000">
                <a:tc>
                  <a:txBody>
                    <a:bodyPr/>
                    <a:lstStyle/>
                    <a:p>
                      <a:pPr algn="ctr" fontAlgn="b"/>
                      <a:r>
                        <a:rPr lang="de-DE" sz="1800" u="none" strike="noStrike" dirty="0">
                          <a:effectLst/>
                        </a:rPr>
                        <a:t>SID</a:t>
                      </a:r>
                      <a:endParaRPr lang="de-DE" sz="1800" b="0" i="0" u="none" strike="noStrike" dirty="0">
                        <a:solidFill>
                          <a:srgbClr val="000000"/>
                        </a:solidFill>
                        <a:effectLst/>
                        <a:latin typeface="+mj-lt"/>
                      </a:endParaRPr>
                    </a:p>
                  </a:txBody>
                  <a:tcPr marL="6350" marR="6350" marT="6350" marB="0" anchor="b"/>
                </a:tc>
                <a:tc>
                  <a:txBody>
                    <a:bodyPr/>
                    <a:lstStyle/>
                    <a:p>
                      <a:pPr algn="ctr" fontAlgn="b"/>
                      <a:r>
                        <a:rPr lang="de-DE" sz="1800" u="none" strike="noStrike" dirty="0" err="1">
                          <a:effectLst/>
                        </a:rPr>
                        <a:t>Sequence</a:t>
                      </a:r>
                      <a:endParaRPr lang="de-DE" sz="18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2942614257"/>
                  </a:ext>
                </a:extLst>
              </a:tr>
              <a:tr h="396000">
                <a:tc>
                  <a:txBody>
                    <a:bodyPr/>
                    <a:lstStyle/>
                    <a:p>
                      <a:pPr algn="ctr" fontAlgn="b"/>
                      <a:r>
                        <a:rPr lang="de-DE" sz="1800" u="none" strike="noStrike" dirty="0">
                          <a:effectLst/>
                        </a:rPr>
                        <a:t>1</a:t>
                      </a:r>
                      <a:endParaRPr lang="de-DE" sz="1800" b="0" i="0" u="none" strike="noStrike" dirty="0">
                        <a:solidFill>
                          <a:srgbClr val="000000"/>
                        </a:solidFill>
                        <a:effectLst/>
                        <a:latin typeface="+mj-lt"/>
                      </a:endParaRPr>
                    </a:p>
                  </a:txBody>
                  <a:tcPr marL="6350" marR="6350" marT="6350" marB="0" anchor="b"/>
                </a:tc>
                <a:tc>
                  <a:txBody>
                    <a:bodyPr/>
                    <a:lstStyle/>
                    <a:p>
                      <a:pPr algn="ctr" fontAlgn="b"/>
                      <a:r>
                        <a:rPr lang="de-DE" sz="1800" u="none" strike="noStrike" dirty="0">
                          <a:effectLst/>
                        </a:rPr>
                        <a:t>{</a:t>
                      </a:r>
                      <a:r>
                        <a:rPr lang="de-DE" sz="1800" u="none" strike="noStrike" dirty="0" err="1">
                          <a:effectLst/>
                        </a:rPr>
                        <a:t>a,b,c,f,g,g,e</a:t>
                      </a:r>
                      <a:r>
                        <a:rPr lang="de-DE" sz="1800" u="none" strike="noStrike" dirty="0">
                          <a:effectLst/>
                        </a:rPr>
                        <a:t>}</a:t>
                      </a:r>
                      <a:endParaRPr lang="de-DE" sz="18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1129323257"/>
                  </a:ext>
                </a:extLst>
              </a:tr>
              <a:tr h="396000">
                <a:tc>
                  <a:txBody>
                    <a:bodyPr/>
                    <a:lstStyle/>
                    <a:p>
                      <a:pPr algn="ctr" fontAlgn="b"/>
                      <a:r>
                        <a:rPr lang="de-DE" sz="1800" u="none" strike="noStrike">
                          <a:effectLst/>
                        </a:rPr>
                        <a:t>2</a:t>
                      </a:r>
                      <a:endParaRPr lang="de-DE" sz="1800" b="0" i="0" u="none" strike="noStrike">
                        <a:solidFill>
                          <a:srgbClr val="000000"/>
                        </a:solidFill>
                        <a:effectLst/>
                        <a:latin typeface="+mj-lt"/>
                      </a:endParaRPr>
                    </a:p>
                  </a:txBody>
                  <a:tcPr marL="6350" marR="6350" marT="6350" marB="0" anchor="b"/>
                </a:tc>
                <a:tc>
                  <a:txBody>
                    <a:bodyPr/>
                    <a:lstStyle/>
                    <a:p>
                      <a:pPr algn="ctr" fontAlgn="b"/>
                      <a:r>
                        <a:rPr lang="pt-BR" sz="1800" u="none" strike="noStrike">
                          <a:effectLst/>
                        </a:rPr>
                        <a:t>{a,d,c,b,a,b,e,f}</a:t>
                      </a:r>
                      <a:endParaRPr lang="pt-BR" sz="18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051923988"/>
                  </a:ext>
                </a:extLst>
              </a:tr>
              <a:tr h="396000">
                <a:tc>
                  <a:txBody>
                    <a:bodyPr/>
                    <a:lstStyle/>
                    <a:p>
                      <a:pPr algn="ctr" fontAlgn="b"/>
                      <a:r>
                        <a:rPr lang="de-DE" sz="1800" u="none" strike="noStrike">
                          <a:effectLst/>
                        </a:rPr>
                        <a:t>3</a:t>
                      </a:r>
                      <a:endParaRPr lang="de-DE" sz="1800" b="0" i="0" u="none" strike="noStrike">
                        <a:solidFill>
                          <a:srgbClr val="000000"/>
                        </a:solidFill>
                        <a:effectLst/>
                        <a:latin typeface="+mj-lt"/>
                      </a:endParaRPr>
                    </a:p>
                  </a:txBody>
                  <a:tcPr marL="6350" marR="6350" marT="6350" marB="0" anchor="b"/>
                </a:tc>
                <a:tc>
                  <a:txBody>
                    <a:bodyPr/>
                    <a:lstStyle/>
                    <a:p>
                      <a:pPr algn="ctr" fontAlgn="b"/>
                      <a:r>
                        <a:rPr lang="de-DE" sz="1800" u="none" strike="noStrike" dirty="0">
                          <a:effectLst/>
                        </a:rPr>
                        <a:t>{</a:t>
                      </a:r>
                      <a:r>
                        <a:rPr lang="de-DE" sz="1800" u="none" strike="noStrike" dirty="0" err="1">
                          <a:effectLst/>
                        </a:rPr>
                        <a:t>a,b,f,e</a:t>
                      </a:r>
                      <a:r>
                        <a:rPr lang="de-DE" sz="1800" u="none" strike="noStrike" dirty="0">
                          <a:effectLst/>
                        </a:rPr>
                        <a:t>}</a:t>
                      </a:r>
                      <a:endParaRPr lang="de-DE" sz="18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691918080"/>
                  </a:ext>
                </a:extLst>
              </a:tr>
              <a:tr h="396000">
                <a:tc>
                  <a:txBody>
                    <a:bodyPr/>
                    <a:lstStyle/>
                    <a:p>
                      <a:pPr algn="ctr" fontAlgn="b"/>
                      <a:r>
                        <a:rPr lang="de-DE" sz="1800" u="none" strike="noStrike">
                          <a:effectLst/>
                        </a:rPr>
                        <a:t>4</a:t>
                      </a:r>
                      <a:endParaRPr lang="de-DE" sz="1800" b="0" i="0" u="none" strike="noStrike">
                        <a:solidFill>
                          <a:srgbClr val="000000"/>
                        </a:solidFill>
                        <a:effectLst/>
                        <a:latin typeface="+mj-lt"/>
                      </a:endParaRPr>
                    </a:p>
                  </a:txBody>
                  <a:tcPr marL="6350" marR="6350" marT="6350" marB="0" anchor="b"/>
                </a:tc>
                <a:tc>
                  <a:txBody>
                    <a:bodyPr/>
                    <a:lstStyle/>
                    <a:p>
                      <a:pPr algn="ctr" fontAlgn="b"/>
                      <a:r>
                        <a:rPr lang="de-DE" sz="1800" u="none" strike="noStrike" dirty="0">
                          <a:effectLst/>
                        </a:rPr>
                        <a:t>{</a:t>
                      </a:r>
                      <a:r>
                        <a:rPr lang="de-DE" sz="1800" u="none" strike="noStrike" dirty="0" err="1">
                          <a:effectLst/>
                        </a:rPr>
                        <a:t>b,f,a,g</a:t>
                      </a:r>
                      <a:r>
                        <a:rPr lang="de-DE" sz="1800" u="none" strike="noStrike" dirty="0">
                          <a:effectLst/>
                        </a:rPr>
                        <a:t>}</a:t>
                      </a:r>
                      <a:endParaRPr lang="de-DE" sz="18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1279577736"/>
                  </a:ext>
                </a:extLst>
              </a:tr>
            </a:tbl>
          </a:graphicData>
        </a:graphic>
      </p:graphicFrame>
      <p:sp>
        <p:nvSpPr>
          <p:cNvPr id="4" name="Fußzeilenplatzhalter 3">
            <a:extLst>
              <a:ext uri="{FF2B5EF4-FFF2-40B4-BE49-F238E27FC236}">
                <a16:creationId xmlns:a16="http://schemas.microsoft.com/office/drawing/2014/main" id="{1CE9A7FB-1D2C-4229-9552-5D99643EC58F}"/>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26A1DF78-7C45-4A09-AC23-64152C09935F}"/>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13</a:t>
            </a:fld>
            <a:endParaRPr lang="de-DE" altLang="de-DE"/>
          </a:p>
        </p:txBody>
      </p:sp>
      <p:graphicFrame>
        <p:nvGraphicFramePr>
          <p:cNvPr id="8" name="Tabelle 7">
            <a:extLst>
              <a:ext uri="{FF2B5EF4-FFF2-40B4-BE49-F238E27FC236}">
                <a16:creationId xmlns:a16="http://schemas.microsoft.com/office/drawing/2014/main" id="{5896870F-88FD-4C12-8122-D1143C269802}"/>
              </a:ext>
            </a:extLst>
          </p:cNvPr>
          <p:cNvGraphicFramePr>
            <a:graphicFrameLocks noGrp="1"/>
          </p:cNvGraphicFramePr>
          <p:nvPr>
            <p:extLst>
              <p:ext uri="{D42A27DB-BD31-4B8C-83A1-F6EECF244321}">
                <p14:modId xmlns:p14="http://schemas.microsoft.com/office/powerpoint/2010/main" val="2722088900"/>
              </p:ext>
            </p:extLst>
          </p:nvPr>
        </p:nvGraphicFramePr>
        <p:xfrm>
          <a:off x="5672114" y="2140865"/>
          <a:ext cx="2160000" cy="396576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973089148"/>
                    </a:ext>
                  </a:extLst>
                </a:gridCol>
                <a:gridCol w="720000">
                  <a:extLst>
                    <a:ext uri="{9D8B030D-6E8A-4147-A177-3AD203B41FA5}">
                      <a16:colId xmlns:a16="http://schemas.microsoft.com/office/drawing/2014/main" val="3279130497"/>
                    </a:ext>
                  </a:extLst>
                </a:gridCol>
                <a:gridCol w="720000">
                  <a:extLst>
                    <a:ext uri="{9D8B030D-6E8A-4147-A177-3AD203B41FA5}">
                      <a16:colId xmlns:a16="http://schemas.microsoft.com/office/drawing/2014/main" val="2129805810"/>
                    </a:ext>
                  </a:extLst>
                </a:gridCol>
              </a:tblGrid>
              <a:tr h="360000">
                <a:tc>
                  <a:txBody>
                    <a:bodyPr/>
                    <a:lstStyle/>
                    <a:p>
                      <a:pPr algn="ctr"/>
                      <a:r>
                        <a:rPr lang="de-DE" dirty="0"/>
                        <a:t>SID</a:t>
                      </a:r>
                    </a:p>
                  </a:txBody>
                  <a:tcPr/>
                </a:tc>
                <a:tc>
                  <a:txBody>
                    <a:bodyPr/>
                    <a:lstStyle/>
                    <a:p>
                      <a:pPr algn="ctr"/>
                      <a:r>
                        <a:rPr lang="de-DE" dirty="0"/>
                        <a:t>EID</a:t>
                      </a:r>
                    </a:p>
                  </a:txBody>
                  <a:tcPr/>
                </a:tc>
                <a:tc>
                  <a:txBody>
                    <a:bodyPr/>
                    <a:lstStyle/>
                    <a:p>
                      <a:pPr algn="ctr"/>
                      <a:r>
                        <a:rPr lang="de-DE" dirty="0"/>
                        <a:t>Item</a:t>
                      </a:r>
                    </a:p>
                  </a:txBody>
                  <a:tcPr/>
                </a:tc>
                <a:extLst>
                  <a:ext uri="{0D108BD9-81ED-4DB2-BD59-A6C34878D82A}">
                    <a16:rowId xmlns:a16="http://schemas.microsoft.com/office/drawing/2014/main" val="3291304597"/>
                  </a:ext>
                </a:extLst>
              </a:tr>
              <a:tr h="360000">
                <a:tc>
                  <a:txBody>
                    <a:bodyPr/>
                    <a:lstStyle/>
                    <a:p>
                      <a:pPr algn="ctr" fontAlgn="b"/>
                      <a:r>
                        <a:rPr lang="de-DE" sz="1800" b="0" i="0" u="none" strike="noStrike" dirty="0">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dirty="0">
                          <a:solidFill>
                            <a:srgbClr val="000000"/>
                          </a:solidFill>
                          <a:effectLst/>
                          <a:latin typeface="+mj-lt"/>
                        </a:rPr>
                        <a:t>a</a:t>
                      </a:r>
                    </a:p>
                  </a:txBody>
                  <a:tcPr marL="6350" marR="6350" marT="6350" marB="0" anchor="b"/>
                </a:tc>
                <a:extLst>
                  <a:ext uri="{0D108BD9-81ED-4DB2-BD59-A6C34878D82A}">
                    <a16:rowId xmlns:a16="http://schemas.microsoft.com/office/drawing/2014/main" val="2809397036"/>
                  </a:ext>
                </a:extLst>
              </a:tr>
              <a:tr h="360000">
                <a:tc>
                  <a:txBody>
                    <a:bodyPr/>
                    <a:lstStyle/>
                    <a:p>
                      <a:pPr algn="ctr" fontAlgn="b"/>
                      <a:r>
                        <a:rPr lang="de-DE" sz="1800" b="0" i="0" u="none" strike="noStrike" dirty="0">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dirty="0">
                          <a:solidFill>
                            <a:srgbClr val="000000"/>
                          </a:solidFill>
                          <a:effectLst/>
                          <a:latin typeface="+mj-lt"/>
                        </a:rPr>
                        <a:t>b</a:t>
                      </a:r>
                    </a:p>
                  </a:txBody>
                  <a:tcPr marL="6350" marR="6350" marT="6350" marB="0" anchor="b"/>
                </a:tc>
                <a:extLst>
                  <a:ext uri="{0D108BD9-81ED-4DB2-BD59-A6C34878D82A}">
                    <a16:rowId xmlns:a16="http://schemas.microsoft.com/office/drawing/2014/main" val="839598661"/>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3</a:t>
                      </a:r>
                    </a:p>
                  </a:txBody>
                  <a:tcPr marL="6350" marR="6350" marT="6350" marB="0" anchor="b"/>
                </a:tc>
                <a:tc>
                  <a:txBody>
                    <a:bodyPr/>
                    <a:lstStyle/>
                    <a:p>
                      <a:pPr algn="ctr" fontAlgn="b"/>
                      <a:r>
                        <a:rPr lang="de-DE" sz="1800" b="0" i="0" u="none" strike="noStrike" dirty="0">
                          <a:solidFill>
                            <a:srgbClr val="000000"/>
                          </a:solidFill>
                          <a:effectLst/>
                          <a:latin typeface="+mj-lt"/>
                        </a:rPr>
                        <a:t>c</a:t>
                      </a:r>
                    </a:p>
                  </a:txBody>
                  <a:tcPr marL="6350" marR="6350" marT="6350" marB="0" anchor="b"/>
                </a:tc>
                <a:extLst>
                  <a:ext uri="{0D108BD9-81ED-4DB2-BD59-A6C34878D82A}">
                    <a16:rowId xmlns:a16="http://schemas.microsoft.com/office/drawing/2014/main" val="578168818"/>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dirty="0">
                          <a:solidFill>
                            <a:srgbClr val="000000"/>
                          </a:solidFill>
                          <a:effectLst/>
                          <a:latin typeface="+mj-lt"/>
                        </a:rPr>
                        <a:t>4</a:t>
                      </a:r>
                    </a:p>
                  </a:txBody>
                  <a:tcPr marL="6350" marR="6350" marT="6350" marB="0" anchor="b"/>
                </a:tc>
                <a:tc>
                  <a:txBody>
                    <a:bodyPr/>
                    <a:lstStyle/>
                    <a:p>
                      <a:pPr algn="ctr" fontAlgn="b"/>
                      <a:r>
                        <a:rPr lang="de-DE" sz="1800" b="0" i="0" u="none" strike="noStrike" dirty="0">
                          <a:solidFill>
                            <a:srgbClr val="000000"/>
                          </a:solidFill>
                          <a:effectLst/>
                          <a:latin typeface="+mj-lt"/>
                        </a:rPr>
                        <a:t>f</a:t>
                      </a:r>
                    </a:p>
                  </a:txBody>
                  <a:tcPr marL="6350" marR="6350" marT="6350" marB="0" anchor="b"/>
                </a:tc>
                <a:extLst>
                  <a:ext uri="{0D108BD9-81ED-4DB2-BD59-A6C34878D82A}">
                    <a16:rowId xmlns:a16="http://schemas.microsoft.com/office/drawing/2014/main" val="2363101723"/>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5</a:t>
                      </a:r>
                    </a:p>
                  </a:txBody>
                  <a:tcPr marL="6350" marR="6350" marT="6350" marB="0" anchor="b"/>
                </a:tc>
                <a:tc>
                  <a:txBody>
                    <a:bodyPr/>
                    <a:lstStyle/>
                    <a:p>
                      <a:pPr algn="ctr" fontAlgn="b"/>
                      <a:r>
                        <a:rPr lang="de-DE" sz="1800" b="0" i="0" u="none" strike="noStrike" dirty="0">
                          <a:solidFill>
                            <a:srgbClr val="000000"/>
                          </a:solidFill>
                          <a:effectLst/>
                          <a:latin typeface="+mj-lt"/>
                        </a:rPr>
                        <a:t>g</a:t>
                      </a:r>
                    </a:p>
                  </a:txBody>
                  <a:tcPr marL="6350" marR="6350" marT="6350" marB="0" anchor="b"/>
                </a:tc>
                <a:extLst>
                  <a:ext uri="{0D108BD9-81ED-4DB2-BD59-A6C34878D82A}">
                    <a16:rowId xmlns:a16="http://schemas.microsoft.com/office/drawing/2014/main" val="2019206723"/>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6</a:t>
                      </a:r>
                    </a:p>
                  </a:txBody>
                  <a:tcPr marL="6350" marR="6350" marT="6350" marB="0" anchor="b"/>
                </a:tc>
                <a:tc>
                  <a:txBody>
                    <a:bodyPr/>
                    <a:lstStyle/>
                    <a:p>
                      <a:pPr algn="ctr" fontAlgn="b"/>
                      <a:r>
                        <a:rPr lang="de-DE" sz="1800" b="0" i="0" u="none" strike="noStrike" dirty="0">
                          <a:solidFill>
                            <a:srgbClr val="000000"/>
                          </a:solidFill>
                          <a:effectLst/>
                          <a:latin typeface="+mj-lt"/>
                        </a:rPr>
                        <a:t>g</a:t>
                      </a:r>
                    </a:p>
                  </a:txBody>
                  <a:tcPr marL="6350" marR="6350" marT="6350" marB="0" anchor="b"/>
                </a:tc>
                <a:extLst>
                  <a:ext uri="{0D108BD9-81ED-4DB2-BD59-A6C34878D82A}">
                    <a16:rowId xmlns:a16="http://schemas.microsoft.com/office/drawing/2014/main" val="1226158666"/>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7</a:t>
                      </a:r>
                    </a:p>
                  </a:txBody>
                  <a:tcPr marL="6350" marR="6350" marT="6350" marB="0" anchor="b"/>
                </a:tc>
                <a:tc>
                  <a:txBody>
                    <a:bodyPr/>
                    <a:lstStyle/>
                    <a:p>
                      <a:pPr algn="ctr" fontAlgn="b"/>
                      <a:r>
                        <a:rPr lang="de-DE" sz="1800" b="0" i="0" u="none" strike="noStrike" dirty="0">
                          <a:solidFill>
                            <a:srgbClr val="000000"/>
                          </a:solidFill>
                          <a:effectLst/>
                          <a:latin typeface="+mj-lt"/>
                        </a:rPr>
                        <a:t>e</a:t>
                      </a:r>
                    </a:p>
                  </a:txBody>
                  <a:tcPr marL="6350" marR="6350" marT="6350" marB="0" anchor="b"/>
                </a:tc>
                <a:extLst>
                  <a:ext uri="{0D108BD9-81ED-4DB2-BD59-A6C34878D82A}">
                    <a16:rowId xmlns:a16="http://schemas.microsoft.com/office/drawing/2014/main" val="2704708907"/>
                  </a:ext>
                </a:extLst>
              </a:tr>
              <a:tr h="360000">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dirty="0">
                          <a:solidFill>
                            <a:srgbClr val="000000"/>
                          </a:solidFill>
                          <a:effectLst/>
                          <a:latin typeface="+mj-lt"/>
                        </a:rPr>
                        <a:t>a</a:t>
                      </a:r>
                    </a:p>
                  </a:txBody>
                  <a:tcPr marL="6350" marR="6350" marT="6350" marB="0" anchor="b"/>
                </a:tc>
                <a:extLst>
                  <a:ext uri="{0D108BD9-81ED-4DB2-BD59-A6C34878D82A}">
                    <a16:rowId xmlns:a16="http://schemas.microsoft.com/office/drawing/2014/main" val="3826824775"/>
                  </a:ext>
                </a:extLst>
              </a:tr>
              <a:tr h="360000">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dirty="0">
                          <a:solidFill>
                            <a:srgbClr val="000000"/>
                          </a:solidFill>
                          <a:effectLst/>
                          <a:latin typeface="+mj-lt"/>
                        </a:rPr>
                        <a:t>d</a:t>
                      </a:r>
                    </a:p>
                  </a:txBody>
                  <a:tcPr marL="6350" marR="6350" marT="6350" marB="0" anchor="b"/>
                </a:tc>
                <a:extLst>
                  <a:ext uri="{0D108BD9-81ED-4DB2-BD59-A6C34878D82A}">
                    <a16:rowId xmlns:a16="http://schemas.microsoft.com/office/drawing/2014/main" val="1809398362"/>
                  </a:ext>
                </a:extLst>
              </a:tr>
              <a:tr h="360000">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a:solidFill>
                            <a:srgbClr val="000000"/>
                          </a:solidFill>
                          <a:effectLst/>
                          <a:latin typeface="+mj-lt"/>
                        </a:rPr>
                        <a:t>3</a:t>
                      </a:r>
                    </a:p>
                  </a:txBody>
                  <a:tcPr marL="6350" marR="6350" marT="6350" marB="0" anchor="b"/>
                </a:tc>
                <a:tc>
                  <a:txBody>
                    <a:bodyPr/>
                    <a:lstStyle/>
                    <a:p>
                      <a:pPr algn="ctr" fontAlgn="b"/>
                      <a:r>
                        <a:rPr lang="de-DE" sz="1800" b="0" i="0" u="none" strike="noStrike" dirty="0">
                          <a:solidFill>
                            <a:srgbClr val="000000"/>
                          </a:solidFill>
                          <a:effectLst/>
                          <a:latin typeface="+mj-lt"/>
                        </a:rPr>
                        <a:t>c</a:t>
                      </a:r>
                    </a:p>
                  </a:txBody>
                  <a:tcPr marL="6350" marR="6350" marT="6350" marB="0" anchor="b"/>
                </a:tc>
                <a:extLst>
                  <a:ext uri="{0D108BD9-81ED-4DB2-BD59-A6C34878D82A}">
                    <a16:rowId xmlns:a16="http://schemas.microsoft.com/office/drawing/2014/main" val="2030055824"/>
                  </a:ext>
                </a:extLst>
              </a:tr>
            </a:tbl>
          </a:graphicData>
        </a:graphic>
      </p:graphicFrame>
      <p:sp>
        <p:nvSpPr>
          <p:cNvPr id="9" name="Pfeil: nach rechts 8">
            <a:extLst>
              <a:ext uri="{FF2B5EF4-FFF2-40B4-BE49-F238E27FC236}">
                <a16:creationId xmlns:a16="http://schemas.microsoft.com/office/drawing/2014/main" id="{20E61340-9DA2-49FF-95F9-E37BC608329A}"/>
              </a:ext>
            </a:extLst>
          </p:cNvPr>
          <p:cNvSpPr/>
          <p:nvPr/>
        </p:nvSpPr>
        <p:spPr bwMode="auto">
          <a:xfrm>
            <a:off x="4241831" y="3176972"/>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0" name="Pfeil: nach rechts 9">
            <a:extLst>
              <a:ext uri="{FF2B5EF4-FFF2-40B4-BE49-F238E27FC236}">
                <a16:creationId xmlns:a16="http://schemas.microsoft.com/office/drawing/2014/main" id="{9E4270F0-21B9-451B-B808-37513BAB2FBF}"/>
              </a:ext>
            </a:extLst>
          </p:cNvPr>
          <p:cNvSpPr/>
          <p:nvPr/>
        </p:nvSpPr>
        <p:spPr bwMode="auto">
          <a:xfrm>
            <a:off x="9431660" y="3294277"/>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graphicFrame>
        <p:nvGraphicFramePr>
          <p:cNvPr id="12" name="Tabelle 11">
            <a:extLst>
              <a:ext uri="{FF2B5EF4-FFF2-40B4-BE49-F238E27FC236}">
                <a16:creationId xmlns:a16="http://schemas.microsoft.com/office/drawing/2014/main" id="{C7DCA4DA-E19E-41EE-A05D-D36C2573ECC2}"/>
              </a:ext>
            </a:extLst>
          </p:cNvPr>
          <p:cNvGraphicFramePr>
            <a:graphicFrameLocks noGrp="1"/>
          </p:cNvGraphicFramePr>
          <p:nvPr>
            <p:extLst>
              <p:ext uri="{D42A27DB-BD31-4B8C-83A1-F6EECF244321}">
                <p14:modId xmlns:p14="http://schemas.microsoft.com/office/powerpoint/2010/main" val="3900066529"/>
              </p:ext>
            </p:extLst>
          </p:nvPr>
        </p:nvGraphicFramePr>
        <p:xfrm>
          <a:off x="9941321" y="1628800"/>
          <a:ext cx="1800000" cy="256032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730364866"/>
                    </a:ext>
                  </a:extLst>
                </a:gridCol>
                <a:gridCol w="900000">
                  <a:extLst>
                    <a:ext uri="{9D8B030D-6E8A-4147-A177-3AD203B41FA5}">
                      <a16:colId xmlns:a16="http://schemas.microsoft.com/office/drawing/2014/main" val="92849060"/>
                    </a:ext>
                  </a:extLst>
                </a:gridCol>
              </a:tblGrid>
              <a:tr h="360000">
                <a:tc gridSpan="2">
                  <a:txBody>
                    <a:bodyPr/>
                    <a:lstStyle/>
                    <a:p>
                      <a:pPr algn="ctr"/>
                      <a:r>
                        <a:rPr lang="de-DE" dirty="0"/>
                        <a:t>A</a:t>
                      </a:r>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algn="ctr"/>
                      <a:r>
                        <a:rPr lang="de-DE" dirty="0">
                          <a:solidFill>
                            <a:schemeClr val="bg1"/>
                          </a:solidFill>
                        </a:rPr>
                        <a:t>EID</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1</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1</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5</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1</a:t>
                      </a:r>
                    </a:p>
                  </a:txBody>
                  <a:tcPr/>
                </a:tc>
                <a:extLst>
                  <a:ext uri="{0D108BD9-81ED-4DB2-BD59-A6C34878D82A}">
                    <a16:rowId xmlns:a16="http://schemas.microsoft.com/office/drawing/2014/main" val="3909067202"/>
                  </a:ext>
                </a:extLst>
              </a:tr>
              <a:tr h="360000">
                <a:tc>
                  <a:txBody>
                    <a:bodyPr/>
                    <a:lstStyle/>
                    <a:p>
                      <a:pPr algn="ctr"/>
                      <a:r>
                        <a:rPr lang="de-DE" dirty="0"/>
                        <a:t>4</a:t>
                      </a:r>
                    </a:p>
                  </a:txBody>
                  <a:tcPr/>
                </a:tc>
                <a:tc>
                  <a:txBody>
                    <a:bodyPr/>
                    <a:lstStyle/>
                    <a:p>
                      <a:pPr algn="ctr"/>
                      <a:r>
                        <a:rPr lang="de-DE" dirty="0"/>
                        <a:t>3</a:t>
                      </a:r>
                    </a:p>
                  </a:txBody>
                  <a:tcPr/>
                </a:tc>
                <a:extLst>
                  <a:ext uri="{0D108BD9-81ED-4DB2-BD59-A6C34878D82A}">
                    <a16:rowId xmlns:a16="http://schemas.microsoft.com/office/drawing/2014/main" val="1358677692"/>
                  </a:ext>
                </a:extLst>
              </a:tr>
            </a:tbl>
          </a:graphicData>
        </a:graphic>
      </p:graphicFrame>
      <p:graphicFrame>
        <p:nvGraphicFramePr>
          <p:cNvPr id="13" name="Tabelle 12">
            <a:extLst>
              <a:ext uri="{FF2B5EF4-FFF2-40B4-BE49-F238E27FC236}">
                <a16:creationId xmlns:a16="http://schemas.microsoft.com/office/drawing/2014/main" id="{98DD9F07-3786-4559-83B1-C1AC00B7C2CA}"/>
              </a:ext>
            </a:extLst>
          </p:cNvPr>
          <p:cNvGraphicFramePr>
            <a:graphicFrameLocks noGrp="1"/>
          </p:cNvGraphicFramePr>
          <p:nvPr>
            <p:extLst>
              <p:ext uri="{D42A27DB-BD31-4B8C-83A1-F6EECF244321}">
                <p14:modId xmlns:p14="http://schemas.microsoft.com/office/powerpoint/2010/main" val="4255123458"/>
              </p:ext>
            </p:extLst>
          </p:nvPr>
        </p:nvGraphicFramePr>
        <p:xfrm>
          <a:off x="9884953" y="4058628"/>
          <a:ext cx="1800000" cy="256032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730364866"/>
                    </a:ext>
                  </a:extLst>
                </a:gridCol>
                <a:gridCol w="900000">
                  <a:extLst>
                    <a:ext uri="{9D8B030D-6E8A-4147-A177-3AD203B41FA5}">
                      <a16:colId xmlns:a16="http://schemas.microsoft.com/office/drawing/2014/main" val="92849060"/>
                    </a:ext>
                  </a:extLst>
                </a:gridCol>
              </a:tblGrid>
              <a:tr h="360000">
                <a:tc gridSpan="2">
                  <a:txBody>
                    <a:bodyPr/>
                    <a:lstStyle/>
                    <a:p>
                      <a:pPr algn="ctr"/>
                      <a:r>
                        <a:rPr lang="de-DE" dirty="0"/>
                        <a:t>B</a:t>
                      </a:r>
                    </a:p>
                  </a:txBody>
                  <a:tcPr/>
                </a:tc>
                <a:tc hMerge="1">
                  <a:txBody>
                    <a:bodyPr/>
                    <a:lstStyle/>
                    <a:p>
                      <a:pPr algn="ctr"/>
                      <a:endParaRPr lang="de-DE" dirty="0"/>
                    </a:p>
                  </a:txBody>
                  <a:tcPr/>
                </a:tc>
                <a:extLst>
                  <a:ext uri="{0D108BD9-81ED-4DB2-BD59-A6C34878D82A}">
                    <a16:rowId xmlns:a16="http://schemas.microsoft.com/office/drawing/2014/main" val="2698220253"/>
                  </a:ext>
                </a:extLst>
              </a:tr>
              <a:tr h="360000">
                <a:tc>
                  <a:txBody>
                    <a:bodyPr/>
                    <a:lstStyle/>
                    <a:p>
                      <a:pPr algn="ctr"/>
                      <a:r>
                        <a:rPr lang="de-DE" dirty="0">
                          <a:solidFill>
                            <a:schemeClr val="bg1"/>
                          </a:solidFill>
                        </a:rPr>
                        <a:t>SID</a:t>
                      </a:r>
                    </a:p>
                  </a:txBody>
                  <a:tcPr>
                    <a:solidFill>
                      <a:schemeClr val="accent1"/>
                    </a:solidFill>
                  </a:tcPr>
                </a:tc>
                <a:tc>
                  <a:txBody>
                    <a:bodyPr/>
                    <a:lstStyle/>
                    <a:p>
                      <a:pPr algn="ctr"/>
                      <a:r>
                        <a:rPr lang="de-DE" dirty="0">
                          <a:solidFill>
                            <a:schemeClr val="bg1"/>
                          </a:solidFill>
                        </a:rPr>
                        <a:t>EID</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4</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6</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2</a:t>
                      </a:r>
                    </a:p>
                  </a:txBody>
                  <a:tcPr/>
                </a:tc>
                <a:extLst>
                  <a:ext uri="{0D108BD9-81ED-4DB2-BD59-A6C34878D82A}">
                    <a16:rowId xmlns:a16="http://schemas.microsoft.com/office/drawing/2014/main" val="3909067202"/>
                  </a:ext>
                </a:extLst>
              </a:tr>
              <a:tr h="360000">
                <a:tc>
                  <a:txBody>
                    <a:bodyPr/>
                    <a:lstStyle/>
                    <a:p>
                      <a:pPr algn="ctr"/>
                      <a:r>
                        <a:rPr lang="de-DE" dirty="0"/>
                        <a:t>4</a:t>
                      </a:r>
                    </a:p>
                  </a:txBody>
                  <a:tcPr/>
                </a:tc>
                <a:tc>
                  <a:txBody>
                    <a:bodyPr/>
                    <a:lstStyle/>
                    <a:p>
                      <a:pPr algn="ctr"/>
                      <a:r>
                        <a:rPr lang="de-DE" dirty="0"/>
                        <a:t>1</a:t>
                      </a:r>
                    </a:p>
                  </a:txBody>
                  <a:tcPr/>
                </a:tc>
                <a:extLst>
                  <a:ext uri="{0D108BD9-81ED-4DB2-BD59-A6C34878D82A}">
                    <a16:rowId xmlns:a16="http://schemas.microsoft.com/office/drawing/2014/main" val="2910792745"/>
                  </a:ext>
                </a:extLst>
              </a:tr>
            </a:tbl>
          </a:graphicData>
        </a:graphic>
      </p:graphicFrame>
      <p:sp>
        <p:nvSpPr>
          <p:cNvPr id="15" name="Pfeil: nach rechts 14">
            <a:extLst>
              <a:ext uri="{FF2B5EF4-FFF2-40B4-BE49-F238E27FC236}">
                <a16:creationId xmlns:a16="http://schemas.microsoft.com/office/drawing/2014/main" id="{6A047543-C042-4C45-9293-EEA8DA80F882}"/>
              </a:ext>
            </a:extLst>
          </p:cNvPr>
          <p:cNvSpPr/>
          <p:nvPr/>
        </p:nvSpPr>
        <p:spPr bwMode="auto">
          <a:xfrm>
            <a:off x="9396536" y="5185953"/>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6" name="Pfeil: nach rechts 15">
            <a:extLst>
              <a:ext uri="{FF2B5EF4-FFF2-40B4-BE49-F238E27FC236}">
                <a16:creationId xmlns:a16="http://schemas.microsoft.com/office/drawing/2014/main" id="{D8A2948E-5084-4021-8FA2-35E50E24D30C}"/>
              </a:ext>
            </a:extLst>
          </p:cNvPr>
          <p:cNvSpPr/>
          <p:nvPr/>
        </p:nvSpPr>
        <p:spPr bwMode="auto">
          <a:xfrm>
            <a:off x="9452905" y="3294277"/>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7" name="Pfeil: nach rechts 16">
            <a:extLst>
              <a:ext uri="{FF2B5EF4-FFF2-40B4-BE49-F238E27FC236}">
                <a16:creationId xmlns:a16="http://schemas.microsoft.com/office/drawing/2014/main" id="{39AAC4AC-3E4B-4AF7-B770-DF4CFE1478C2}"/>
              </a:ext>
            </a:extLst>
          </p:cNvPr>
          <p:cNvSpPr/>
          <p:nvPr/>
        </p:nvSpPr>
        <p:spPr bwMode="auto">
          <a:xfrm>
            <a:off x="9417781" y="5185953"/>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5975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05B1A1-1EA9-4617-AD33-A8CE93E1FAC0}"/>
              </a:ext>
            </a:extLst>
          </p:cNvPr>
          <p:cNvSpPr>
            <a:spLocks noGrp="1"/>
          </p:cNvSpPr>
          <p:nvPr>
            <p:ph type="title"/>
          </p:nvPr>
        </p:nvSpPr>
        <p:spPr>
          <a:xfrm>
            <a:off x="539750" y="1740115"/>
            <a:ext cx="8061325" cy="358560"/>
          </a:xfrm>
        </p:spPr>
        <p:txBody>
          <a:bodyPr/>
          <a:lstStyle/>
          <a:p>
            <a:r>
              <a:rPr lang="de-DE" dirty="0"/>
              <a:t>Mining – </a:t>
            </a:r>
            <a:r>
              <a:rPr lang="de-DE" dirty="0" err="1"/>
              <a:t>Spade</a:t>
            </a:r>
            <a:r>
              <a:rPr lang="de-DE" dirty="0"/>
              <a:t> </a:t>
            </a:r>
          </a:p>
        </p:txBody>
      </p:sp>
      <p:graphicFrame>
        <p:nvGraphicFramePr>
          <p:cNvPr id="6" name="Inhaltsplatzhalter 5">
            <a:extLst>
              <a:ext uri="{FF2B5EF4-FFF2-40B4-BE49-F238E27FC236}">
                <a16:creationId xmlns:a16="http://schemas.microsoft.com/office/drawing/2014/main" id="{F1E0035B-5EC9-4651-AA9D-3494A3E70C53}"/>
              </a:ext>
            </a:extLst>
          </p:cNvPr>
          <p:cNvGraphicFramePr>
            <a:graphicFrameLocks noGrp="1"/>
          </p:cNvGraphicFramePr>
          <p:nvPr>
            <p:ph idx="1"/>
            <p:extLst>
              <p:ext uri="{D42A27DB-BD31-4B8C-83A1-F6EECF244321}">
                <p14:modId xmlns:p14="http://schemas.microsoft.com/office/powerpoint/2010/main" val="2386910737"/>
              </p:ext>
            </p:extLst>
          </p:nvPr>
        </p:nvGraphicFramePr>
        <p:xfrm>
          <a:off x="-3132856" y="2690519"/>
          <a:ext cx="2232050" cy="1980000"/>
        </p:xfrm>
        <a:graphic>
          <a:graphicData uri="http://schemas.openxmlformats.org/drawingml/2006/table">
            <a:tbl>
              <a:tblPr firstRow="1" bandRow="1">
                <a:tableStyleId>{5C22544A-7EE6-4342-B048-85BDC9FD1C3A}</a:tableStyleId>
              </a:tblPr>
              <a:tblGrid>
                <a:gridCol w="431850">
                  <a:extLst>
                    <a:ext uri="{9D8B030D-6E8A-4147-A177-3AD203B41FA5}">
                      <a16:colId xmlns:a16="http://schemas.microsoft.com/office/drawing/2014/main" val="2835554858"/>
                    </a:ext>
                  </a:extLst>
                </a:gridCol>
                <a:gridCol w="1800200">
                  <a:extLst>
                    <a:ext uri="{9D8B030D-6E8A-4147-A177-3AD203B41FA5}">
                      <a16:colId xmlns:a16="http://schemas.microsoft.com/office/drawing/2014/main" val="1132872407"/>
                    </a:ext>
                  </a:extLst>
                </a:gridCol>
              </a:tblGrid>
              <a:tr h="396000">
                <a:tc>
                  <a:txBody>
                    <a:bodyPr/>
                    <a:lstStyle/>
                    <a:p>
                      <a:pPr algn="ctr" fontAlgn="b"/>
                      <a:r>
                        <a:rPr lang="de-DE" sz="1800" u="none" strike="noStrike" dirty="0">
                          <a:effectLst/>
                        </a:rPr>
                        <a:t>SID</a:t>
                      </a:r>
                      <a:endParaRPr lang="de-DE" sz="1800" b="0" i="0" u="none" strike="noStrike" dirty="0">
                        <a:solidFill>
                          <a:srgbClr val="000000"/>
                        </a:solidFill>
                        <a:effectLst/>
                        <a:latin typeface="+mj-lt"/>
                      </a:endParaRPr>
                    </a:p>
                  </a:txBody>
                  <a:tcPr marL="6350" marR="6350" marT="6350" marB="0" anchor="b"/>
                </a:tc>
                <a:tc>
                  <a:txBody>
                    <a:bodyPr/>
                    <a:lstStyle/>
                    <a:p>
                      <a:pPr algn="ctr" fontAlgn="b"/>
                      <a:r>
                        <a:rPr lang="de-DE" sz="1800" u="none" strike="noStrike" dirty="0" err="1">
                          <a:effectLst/>
                        </a:rPr>
                        <a:t>Sequence</a:t>
                      </a:r>
                      <a:endParaRPr lang="de-DE" sz="18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2942614257"/>
                  </a:ext>
                </a:extLst>
              </a:tr>
              <a:tr h="396000">
                <a:tc>
                  <a:txBody>
                    <a:bodyPr/>
                    <a:lstStyle/>
                    <a:p>
                      <a:pPr algn="ctr" fontAlgn="b"/>
                      <a:r>
                        <a:rPr lang="de-DE" sz="1800" u="none" strike="noStrike" dirty="0">
                          <a:effectLst/>
                        </a:rPr>
                        <a:t>1</a:t>
                      </a:r>
                      <a:endParaRPr lang="de-DE" sz="1800" b="0" i="0" u="none" strike="noStrike" dirty="0">
                        <a:solidFill>
                          <a:srgbClr val="000000"/>
                        </a:solidFill>
                        <a:effectLst/>
                        <a:latin typeface="+mj-lt"/>
                      </a:endParaRPr>
                    </a:p>
                  </a:txBody>
                  <a:tcPr marL="6350" marR="6350" marT="6350" marB="0" anchor="b"/>
                </a:tc>
                <a:tc>
                  <a:txBody>
                    <a:bodyPr/>
                    <a:lstStyle/>
                    <a:p>
                      <a:pPr algn="ctr" fontAlgn="b"/>
                      <a:r>
                        <a:rPr lang="de-DE" sz="1800" u="none" strike="noStrike" dirty="0">
                          <a:effectLst/>
                        </a:rPr>
                        <a:t>{</a:t>
                      </a:r>
                      <a:r>
                        <a:rPr lang="de-DE" sz="1800" u="none" strike="noStrike" dirty="0" err="1">
                          <a:effectLst/>
                        </a:rPr>
                        <a:t>a,b,c,f,g,g,e</a:t>
                      </a:r>
                      <a:r>
                        <a:rPr lang="de-DE" sz="1800" u="none" strike="noStrike" dirty="0">
                          <a:effectLst/>
                        </a:rPr>
                        <a:t>}</a:t>
                      </a:r>
                      <a:endParaRPr lang="de-DE" sz="18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1129323257"/>
                  </a:ext>
                </a:extLst>
              </a:tr>
              <a:tr h="396000">
                <a:tc>
                  <a:txBody>
                    <a:bodyPr/>
                    <a:lstStyle/>
                    <a:p>
                      <a:pPr algn="ctr" fontAlgn="b"/>
                      <a:r>
                        <a:rPr lang="de-DE" sz="1800" u="none" strike="noStrike">
                          <a:effectLst/>
                        </a:rPr>
                        <a:t>2</a:t>
                      </a:r>
                      <a:endParaRPr lang="de-DE" sz="1800" b="0" i="0" u="none" strike="noStrike">
                        <a:solidFill>
                          <a:srgbClr val="000000"/>
                        </a:solidFill>
                        <a:effectLst/>
                        <a:latin typeface="+mj-lt"/>
                      </a:endParaRPr>
                    </a:p>
                  </a:txBody>
                  <a:tcPr marL="6350" marR="6350" marT="6350" marB="0" anchor="b"/>
                </a:tc>
                <a:tc>
                  <a:txBody>
                    <a:bodyPr/>
                    <a:lstStyle/>
                    <a:p>
                      <a:pPr algn="ctr" fontAlgn="b"/>
                      <a:r>
                        <a:rPr lang="pt-BR" sz="1800" u="none" strike="noStrike">
                          <a:effectLst/>
                        </a:rPr>
                        <a:t>{a,d,c,b,a,b,e,f}</a:t>
                      </a:r>
                      <a:endParaRPr lang="pt-BR" sz="18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051923988"/>
                  </a:ext>
                </a:extLst>
              </a:tr>
              <a:tr h="396000">
                <a:tc>
                  <a:txBody>
                    <a:bodyPr/>
                    <a:lstStyle/>
                    <a:p>
                      <a:pPr algn="ctr" fontAlgn="b"/>
                      <a:r>
                        <a:rPr lang="de-DE" sz="1800" u="none" strike="noStrike">
                          <a:effectLst/>
                        </a:rPr>
                        <a:t>3</a:t>
                      </a:r>
                      <a:endParaRPr lang="de-DE" sz="1800" b="0" i="0" u="none" strike="noStrike">
                        <a:solidFill>
                          <a:srgbClr val="000000"/>
                        </a:solidFill>
                        <a:effectLst/>
                        <a:latin typeface="+mj-lt"/>
                      </a:endParaRPr>
                    </a:p>
                  </a:txBody>
                  <a:tcPr marL="6350" marR="6350" marT="6350" marB="0" anchor="b"/>
                </a:tc>
                <a:tc>
                  <a:txBody>
                    <a:bodyPr/>
                    <a:lstStyle/>
                    <a:p>
                      <a:pPr algn="ctr" fontAlgn="b"/>
                      <a:r>
                        <a:rPr lang="de-DE" sz="1800" u="none" strike="noStrike" dirty="0">
                          <a:effectLst/>
                        </a:rPr>
                        <a:t>{</a:t>
                      </a:r>
                      <a:r>
                        <a:rPr lang="de-DE" sz="1800" u="none" strike="noStrike" dirty="0" err="1">
                          <a:effectLst/>
                        </a:rPr>
                        <a:t>a,b,f,e</a:t>
                      </a:r>
                      <a:r>
                        <a:rPr lang="de-DE" sz="1800" u="none" strike="noStrike" dirty="0">
                          <a:effectLst/>
                        </a:rPr>
                        <a:t>}</a:t>
                      </a:r>
                      <a:endParaRPr lang="de-DE" sz="18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691918080"/>
                  </a:ext>
                </a:extLst>
              </a:tr>
              <a:tr h="396000">
                <a:tc>
                  <a:txBody>
                    <a:bodyPr/>
                    <a:lstStyle/>
                    <a:p>
                      <a:pPr algn="ctr" fontAlgn="b"/>
                      <a:r>
                        <a:rPr lang="de-DE" sz="1800" u="none" strike="noStrike">
                          <a:effectLst/>
                        </a:rPr>
                        <a:t>4</a:t>
                      </a:r>
                      <a:endParaRPr lang="de-DE" sz="1800" b="0" i="0" u="none" strike="noStrike">
                        <a:solidFill>
                          <a:srgbClr val="000000"/>
                        </a:solidFill>
                        <a:effectLst/>
                        <a:latin typeface="+mj-lt"/>
                      </a:endParaRPr>
                    </a:p>
                  </a:txBody>
                  <a:tcPr marL="6350" marR="6350" marT="6350" marB="0" anchor="b"/>
                </a:tc>
                <a:tc>
                  <a:txBody>
                    <a:bodyPr/>
                    <a:lstStyle/>
                    <a:p>
                      <a:pPr algn="ctr" fontAlgn="b"/>
                      <a:r>
                        <a:rPr lang="de-DE" sz="1800" u="none" strike="noStrike" dirty="0">
                          <a:effectLst/>
                        </a:rPr>
                        <a:t>{</a:t>
                      </a:r>
                      <a:r>
                        <a:rPr lang="de-DE" sz="1800" u="none" strike="noStrike" dirty="0" err="1">
                          <a:effectLst/>
                        </a:rPr>
                        <a:t>b,f,g</a:t>
                      </a:r>
                      <a:r>
                        <a:rPr lang="de-DE" sz="1800" u="none" strike="noStrike" dirty="0">
                          <a:effectLst/>
                        </a:rPr>
                        <a:t>}</a:t>
                      </a:r>
                      <a:endParaRPr lang="de-DE" sz="18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1279577736"/>
                  </a:ext>
                </a:extLst>
              </a:tr>
            </a:tbl>
          </a:graphicData>
        </a:graphic>
      </p:graphicFrame>
      <p:sp>
        <p:nvSpPr>
          <p:cNvPr id="4" name="Fußzeilenplatzhalter 3">
            <a:extLst>
              <a:ext uri="{FF2B5EF4-FFF2-40B4-BE49-F238E27FC236}">
                <a16:creationId xmlns:a16="http://schemas.microsoft.com/office/drawing/2014/main" id="{1CE9A7FB-1D2C-4229-9552-5D99643EC58F}"/>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26A1DF78-7C45-4A09-AC23-64152C09935F}"/>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14</a:t>
            </a:fld>
            <a:endParaRPr lang="de-DE" altLang="de-DE"/>
          </a:p>
        </p:txBody>
      </p:sp>
      <p:graphicFrame>
        <p:nvGraphicFramePr>
          <p:cNvPr id="8" name="Tabelle 7">
            <a:extLst>
              <a:ext uri="{FF2B5EF4-FFF2-40B4-BE49-F238E27FC236}">
                <a16:creationId xmlns:a16="http://schemas.microsoft.com/office/drawing/2014/main" id="{5896870F-88FD-4C12-8122-D1143C269802}"/>
              </a:ext>
            </a:extLst>
          </p:cNvPr>
          <p:cNvGraphicFramePr>
            <a:graphicFrameLocks noGrp="1"/>
          </p:cNvGraphicFramePr>
          <p:nvPr>
            <p:extLst>
              <p:ext uri="{D42A27DB-BD31-4B8C-83A1-F6EECF244321}">
                <p14:modId xmlns:p14="http://schemas.microsoft.com/office/powerpoint/2010/main" val="2654492643"/>
              </p:ext>
            </p:extLst>
          </p:nvPr>
        </p:nvGraphicFramePr>
        <p:xfrm>
          <a:off x="1312093" y="2248605"/>
          <a:ext cx="2160000" cy="396576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973089148"/>
                    </a:ext>
                  </a:extLst>
                </a:gridCol>
                <a:gridCol w="720000">
                  <a:extLst>
                    <a:ext uri="{9D8B030D-6E8A-4147-A177-3AD203B41FA5}">
                      <a16:colId xmlns:a16="http://schemas.microsoft.com/office/drawing/2014/main" val="3279130497"/>
                    </a:ext>
                  </a:extLst>
                </a:gridCol>
                <a:gridCol w="720000">
                  <a:extLst>
                    <a:ext uri="{9D8B030D-6E8A-4147-A177-3AD203B41FA5}">
                      <a16:colId xmlns:a16="http://schemas.microsoft.com/office/drawing/2014/main" val="2129805810"/>
                    </a:ext>
                  </a:extLst>
                </a:gridCol>
              </a:tblGrid>
              <a:tr h="360000">
                <a:tc>
                  <a:txBody>
                    <a:bodyPr/>
                    <a:lstStyle/>
                    <a:p>
                      <a:pPr algn="ctr"/>
                      <a:r>
                        <a:rPr lang="de-DE" dirty="0"/>
                        <a:t>SID</a:t>
                      </a:r>
                    </a:p>
                  </a:txBody>
                  <a:tcPr/>
                </a:tc>
                <a:tc>
                  <a:txBody>
                    <a:bodyPr/>
                    <a:lstStyle/>
                    <a:p>
                      <a:pPr algn="ctr"/>
                      <a:r>
                        <a:rPr lang="de-DE" dirty="0"/>
                        <a:t>EID</a:t>
                      </a:r>
                    </a:p>
                  </a:txBody>
                  <a:tcPr/>
                </a:tc>
                <a:tc>
                  <a:txBody>
                    <a:bodyPr/>
                    <a:lstStyle/>
                    <a:p>
                      <a:pPr algn="ctr"/>
                      <a:r>
                        <a:rPr lang="de-DE" dirty="0"/>
                        <a:t>Item</a:t>
                      </a:r>
                    </a:p>
                  </a:txBody>
                  <a:tcPr/>
                </a:tc>
                <a:extLst>
                  <a:ext uri="{0D108BD9-81ED-4DB2-BD59-A6C34878D82A}">
                    <a16:rowId xmlns:a16="http://schemas.microsoft.com/office/drawing/2014/main" val="3291304597"/>
                  </a:ext>
                </a:extLst>
              </a:tr>
              <a:tr h="360000">
                <a:tc>
                  <a:txBody>
                    <a:bodyPr/>
                    <a:lstStyle/>
                    <a:p>
                      <a:pPr algn="ctr" fontAlgn="b"/>
                      <a:r>
                        <a:rPr lang="de-DE" sz="1800" b="0" i="0" u="none" strike="noStrike" dirty="0">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dirty="0">
                          <a:solidFill>
                            <a:srgbClr val="000000"/>
                          </a:solidFill>
                          <a:effectLst/>
                          <a:latin typeface="+mj-lt"/>
                        </a:rPr>
                        <a:t>a</a:t>
                      </a:r>
                    </a:p>
                  </a:txBody>
                  <a:tcPr marL="6350" marR="6350" marT="6350" marB="0" anchor="b"/>
                </a:tc>
                <a:extLst>
                  <a:ext uri="{0D108BD9-81ED-4DB2-BD59-A6C34878D82A}">
                    <a16:rowId xmlns:a16="http://schemas.microsoft.com/office/drawing/2014/main" val="2809397036"/>
                  </a:ext>
                </a:extLst>
              </a:tr>
              <a:tr h="360000">
                <a:tc>
                  <a:txBody>
                    <a:bodyPr/>
                    <a:lstStyle/>
                    <a:p>
                      <a:pPr algn="ctr" fontAlgn="b"/>
                      <a:r>
                        <a:rPr lang="de-DE" sz="1800" b="0" i="0" u="none" strike="noStrike" dirty="0">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dirty="0">
                          <a:solidFill>
                            <a:srgbClr val="000000"/>
                          </a:solidFill>
                          <a:effectLst/>
                          <a:latin typeface="+mj-lt"/>
                        </a:rPr>
                        <a:t>b</a:t>
                      </a:r>
                    </a:p>
                  </a:txBody>
                  <a:tcPr marL="6350" marR="6350" marT="6350" marB="0" anchor="b"/>
                </a:tc>
                <a:extLst>
                  <a:ext uri="{0D108BD9-81ED-4DB2-BD59-A6C34878D82A}">
                    <a16:rowId xmlns:a16="http://schemas.microsoft.com/office/drawing/2014/main" val="839598661"/>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3</a:t>
                      </a:r>
                    </a:p>
                  </a:txBody>
                  <a:tcPr marL="6350" marR="6350" marT="6350" marB="0" anchor="b"/>
                </a:tc>
                <a:tc>
                  <a:txBody>
                    <a:bodyPr/>
                    <a:lstStyle/>
                    <a:p>
                      <a:pPr algn="ctr" fontAlgn="b"/>
                      <a:r>
                        <a:rPr lang="de-DE" sz="1800" b="0" i="0" u="none" strike="noStrike" dirty="0">
                          <a:solidFill>
                            <a:srgbClr val="000000"/>
                          </a:solidFill>
                          <a:effectLst/>
                          <a:latin typeface="+mj-lt"/>
                        </a:rPr>
                        <a:t>c</a:t>
                      </a:r>
                    </a:p>
                  </a:txBody>
                  <a:tcPr marL="6350" marR="6350" marT="6350" marB="0" anchor="b"/>
                </a:tc>
                <a:extLst>
                  <a:ext uri="{0D108BD9-81ED-4DB2-BD59-A6C34878D82A}">
                    <a16:rowId xmlns:a16="http://schemas.microsoft.com/office/drawing/2014/main" val="578168818"/>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dirty="0">
                          <a:solidFill>
                            <a:srgbClr val="000000"/>
                          </a:solidFill>
                          <a:effectLst/>
                          <a:latin typeface="+mj-lt"/>
                        </a:rPr>
                        <a:t>4</a:t>
                      </a:r>
                    </a:p>
                  </a:txBody>
                  <a:tcPr marL="6350" marR="6350" marT="6350" marB="0" anchor="b"/>
                </a:tc>
                <a:tc>
                  <a:txBody>
                    <a:bodyPr/>
                    <a:lstStyle/>
                    <a:p>
                      <a:pPr algn="ctr" fontAlgn="b"/>
                      <a:r>
                        <a:rPr lang="de-DE" sz="1800" b="0" i="0" u="none" strike="noStrike" dirty="0">
                          <a:solidFill>
                            <a:srgbClr val="000000"/>
                          </a:solidFill>
                          <a:effectLst/>
                          <a:latin typeface="+mj-lt"/>
                        </a:rPr>
                        <a:t>f</a:t>
                      </a:r>
                    </a:p>
                  </a:txBody>
                  <a:tcPr marL="6350" marR="6350" marT="6350" marB="0" anchor="b"/>
                </a:tc>
                <a:extLst>
                  <a:ext uri="{0D108BD9-81ED-4DB2-BD59-A6C34878D82A}">
                    <a16:rowId xmlns:a16="http://schemas.microsoft.com/office/drawing/2014/main" val="2363101723"/>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5</a:t>
                      </a:r>
                    </a:p>
                  </a:txBody>
                  <a:tcPr marL="6350" marR="6350" marT="6350" marB="0" anchor="b"/>
                </a:tc>
                <a:tc>
                  <a:txBody>
                    <a:bodyPr/>
                    <a:lstStyle/>
                    <a:p>
                      <a:pPr algn="ctr" fontAlgn="b"/>
                      <a:r>
                        <a:rPr lang="de-DE" sz="1800" b="0" i="0" u="none" strike="noStrike" dirty="0">
                          <a:solidFill>
                            <a:srgbClr val="000000"/>
                          </a:solidFill>
                          <a:effectLst/>
                          <a:latin typeface="+mj-lt"/>
                        </a:rPr>
                        <a:t>g</a:t>
                      </a:r>
                    </a:p>
                  </a:txBody>
                  <a:tcPr marL="6350" marR="6350" marT="6350" marB="0" anchor="b"/>
                </a:tc>
                <a:extLst>
                  <a:ext uri="{0D108BD9-81ED-4DB2-BD59-A6C34878D82A}">
                    <a16:rowId xmlns:a16="http://schemas.microsoft.com/office/drawing/2014/main" val="2019206723"/>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6</a:t>
                      </a:r>
                    </a:p>
                  </a:txBody>
                  <a:tcPr marL="6350" marR="6350" marT="6350" marB="0" anchor="b"/>
                </a:tc>
                <a:tc>
                  <a:txBody>
                    <a:bodyPr/>
                    <a:lstStyle/>
                    <a:p>
                      <a:pPr algn="ctr" fontAlgn="b"/>
                      <a:r>
                        <a:rPr lang="de-DE" sz="1800" b="0" i="0" u="none" strike="noStrike" dirty="0">
                          <a:solidFill>
                            <a:srgbClr val="000000"/>
                          </a:solidFill>
                          <a:effectLst/>
                          <a:latin typeface="+mj-lt"/>
                        </a:rPr>
                        <a:t>g</a:t>
                      </a:r>
                    </a:p>
                  </a:txBody>
                  <a:tcPr marL="6350" marR="6350" marT="6350" marB="0" anchor="b"/>
                </a:tc>
                <a:extLst>
                  <a:ext uri="{0D108BD9-81ED-4DB2-BD59-A6C34878D82A}">
                    <a16:rowId xmlns:a16="http://schemas.microsoft.com/office/drawing/2014/main" val="1226158666"/>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7</a:t>
                      </a:r>
                    </a:p>
                  </a:txBody>
                  <a:tcPr marL="6350" marR="6350" marT="6350" marB="0" anchor="b"/>
                </a:tc>
                <a:tc>
                  <a:txBody>
                    <a:bodyPr/>
                    <a:lstStyle/>
                    <a:p>
                      <a:pPr algn="ctr" fontAlgn="b"/>
                      <a:r>
                        <a:rPr lang="de-DE" sz="1800" b="0" i="0" u="none" strike="noStrike" dirty="0">
                          <a:solidFill>
                            <a:srgbClr val="000000"/>
                          </a:solidFill>
                          <a:effectLst/>
                          <a:latin typeface="+mj-lt"/>
                        </a:rPr>
                        <a:t>e</a:t>
                      </a:r>
                    </a:p>
                  </a:txBody>
                  <a:tcPr marL="6350" marR="6350" marT="6350" marB="0" anchor="b"/>
                </a:tc>
                <a:extLst>
                  <a:ext uri="{0D108BD9-81ED-4DB2-BD59-A6C34878D82A}">
                    <a16:rowId xmlns:a16="http://schemas.microsoft.com/office/drawing/2014/main" val="2704708907"/>
                  </a:ext>
                </a:extLst>
              </a:tr>
              <a:tr h="360000">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dirty="0">
                          <a:solidFill>
                            <a:srgbClr val="000000"/>
                          </a:solidFill>
                          <a:effectLst/>
                          <a:latin typeface="+mj-lt"/>
                        </a:rPr>
                        <a:t>a</a:t>
                      </a:r>
                    </a:p>
                  </a:txBody>
                  <a:tcPr marL="6350" marR="6350" marT="6350" marB="0" anchor="b"/>
                </a:tc>
                <a:extLst>
                  <a:ext uri="{0D108BD9-81ED-4DB2-BD59-A6C34878D82A}">
                    <a16:rowId xmlns:a16="http://schemas.microsoft.com/office/drawing/2014/main" val="3826824775"/>
                  </a:ext>
                </a:extLst>
              </a:tr>
              <a:tr h="360000">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dirty="0">
                          <a:solidFill>
                            <a:srgbClr val="000000"/>
                          </a:solidFill>
                          <a:effectLst/>
                          <a:latin typeface="+mj-lt"/>
                        </a:rPr>
                        <a:t>d</a:t>
                      </a:r>
                    </a:p>
                  </a:txBody>
                  <a:tcPr marL="6350" marR="6350" marT="6350" marB="0" anchor="b"/>
                </a:tc>
                <a:extLst>
                  <a:ext uri="{0D108BD9-81ED-4DB2-BD59-A6C34878D82A}">
                    <a16:rowId xmlns:a16="http://schemas.microsoft.com/office/drawing/2014/main" val="1809398362"/>
                  </a:ext>
                </a:extLst>
              </a:tr>
              <a:tr h="360000">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a:solidFill>
                            <a:srgbClr val="000000"/>
                          </a:solidFill>
                          <a:effectLst/>
                          <a:latin typeface="+mj-lt"/>
                        </a:rPr>
                        <a:t>3</a:t>
                      </a:r>
                    </a:p>
                  </a:txBody>
                  <a:tcPr marL="6350" marR="6350" marT="6350" marB="0" anchor="b"/>
                </a:tc>
                <a:tc>
                  <a:txBody>
                    <a:bodyPr/>
                    <a:lstStyle/>
                    <a:p>
                      <a:pPr algn="ctr" fontAlgn="b"/>
                      <a:r>
                        <a:rPr lang="de-DE" sz="1800" b="0" i="0" u="none" strike="noStrike" dirty="0">
                          <a:solidFill>
                            <a:srgbClr val="000000"/>
                          </a:solidFill>
                          <a:effectLst/>
                          <a:latin typeface="+mj-lt"/>
                        </a:rPr>
                        <a:t>c</a:t>
                      </a:r>
                    </a:p>
                  </a:txBody>
                  <a:tcPr marL="6350" marR="6350" marT="6350" marB="0" anchor="b"/>
                </a:tc>
                <a:extLst>
                  <a:ext uri="{0D108BD9-81ED-4DB2-BD59-A6C34878D82A}">
                    <a16:rowId xmlns:a16="http://schemas.microsoft.com/office/drawing/2014/main" val="2030055824"/>
                  </a:ext>
                </a:extLst>
              </a:tr>
            </a:tbl>
          </a:graphicData>
        </a:graphic>
      </p:graphicFrame>
      <p:sp>
        <p:nvSpPr>
          <p:cNvPr id="9" name="Pfeil: nach rechts 8">
            <a:extLst>
              <a:ext uri="{FF2B5EF4-FFF2-40B4-BE49-F238E27FC236}">
                <a16:creationId xmlns:a16="http://schemas.microsoft.com/office/drawing/2014/main" id="{20E61340-9DA2-49FF-95F9-E37BC608329A}"/>
              </a:ext>
            </a:extLst>
          </p:cNvPr>
          <p:cNvSpPr/>
          <p:nvPr/>
        </p:nvSpPr>
        <p:spPr bwMode="auto">
          <a:xfrm>
            <a:off x="372071" y="3220611"/>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0" name="Pfeil: nach rechts 9">
            <a:extLst>
              <a:ext uri="{FF2B5EF4-FFF2-40B4-BE49-F238E27FC236}">
                <a16:creationId xmlns:a16="http://schemas.microsoft.com/office/drawing/2014/main" id="{9E4270F0-21B9-451B-B808-37513BAB2FBF}"/>
              </a:ext>
            </a:extLst>
          </p:cNvPr>
          <p:cNvSpPr/>
          <p:nvPr/>
        </p:nvSpPr>
        <p:spPr bwMode="auto">
          <a:xfrm>
            <a:off x="3873773" y="2536892"/>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graphicFrame>
        <p:nvGraphicFramePr>
          <p:cNvPr id="12" name="Tabelle 11">
            <a:extLst>
              <a:ext uri="{FF2B5EF4-FFF2-40B4-BE49-F238E27FC236}">
                <a16:creationId xmlns:a16="http://schemas.microsoft.com/office/drawing/2014/main" id="{C7DCA4DA-E19E-41EE-A05D-D36C2573ECC2}"/>
              </a:ext>
            </a:extLst>
          </p:cNvPr>
          <p:cNvGraphicFramePr>
            <a:graphicFrameLocks noGrp="1"/>
          </p:cNvGraphicFramePr>
          <p:nvPr>
            <p:extLst>
              <p:ext uri="{D42A27DB-BD31-4B8C-83A1-F6EECF244321}">
                <p14:modId xmlns:p14="http://schemas.microsoft.com/office/powerpoint/2010/main" val="2287821142"/>
              </p:ext>
            </p:extLst>
          </p:nvPr>
        </p:nvGraphicFramePr>
        <p:xfrm>
          <a:off x="4737869" y="2036925"/>
          <a:ext cx="1800000" cy="256032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730364866"/>
                    </a:ext>
                  </a:extLst>
                </a:gridCol>
                <a:gridCol w="900000">
                  <a:extLst>
                    <a:ext uri="{9D8B030D-6E8A-4147-A177-3AD203B41FA5}">
                      <a16:colId xmlns:a16="http://schemas.microsoft.com/office/drawing/2014/main" val="92849060"/>
                    </a:ext>
                  </a:extLst>
                </a:gridCol>
              </a:tblGrid>
              <a:tr h="360000">
                <a:tc gridSpan="2">
                  <a:txBody>
                    <a:bodyPr/>
                    <a:lstStyle/>
                    <a:p>
                      <a:pPr algn="ctr"/>
                      <a:r>
                        <a:rPr lang="de-DE" dirty="0"/>
                        <a:t>A</a:t>
                      </a:r>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algn="ctr"/>
                      <a:r>
                        <a:rPr lang="de-DE" dirty="0">
                          <a:solidFill>
                            <a:schemeClr val="bg1"/>
                          </a:solidFill>
                        </a:rPr>
                        <a:t>EID</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1</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1</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5</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1</a:t>
                      </a:r>
                    </a:p>
                  </a:txBody>
                  <a:tcPr/>
                </a:tc>
                <a:extLst>
                  <a:ext uri="{0D108BD9-81ED-4DB2-BD59-A6C34878D82A}">
                    <a16:rowId xmlns:a16="http://schemas.microsoft.com/office/drawing/2014/main" val="3909067202"/>
                  </a:ext>
                </a:extLst>
              </a:tr>
              <a:tr h="360000">
                <a:tc>
                  <a:txBody>
                    <a:bodyPr/>
                    <a:lstStyle/>
                    <a:p>
                      <a:pPr algn="ctr"/>
                      <a:r>
                        <a:rPr lang="de-DE" dirty="0"/>
                        <a:t>4</a:t>
                      </a:r>
                    </a:p>
                  </a:txBody>
                  <a:tcPr/>
                </a:tc>
                <a:tc>
                  <a:txBody>
                    <a:bodyPr/>
                    <a:lstStyle/>
                    <a:p>
                      <a:pPr algn="ctr"/>
                      <a:r>
                        <a:rPr lang="de-DE" dirty="0"/>
                        <a:t>3</a:t>
                      </a:r>
                    </a:p>
                  </a:txBody>
                  <a:tcPr/>
                </a:tc>
                <a:extLst>
                  <a:ext uri="{0D108BD9-81ED-4DB2-BD59-A6C34878D82A}">
                    <a16:rowId xmlns:a16="http://schemas.microsoft.com/office/drawing/2014/main" val="3382506754"/>
                  </a:ext>
                </a:extLst>
              </a:tr>
            </a:tbl>
          </a:graphicData>
        </a:graphic>
      </p:graphicFrame>
      <p:graphicFrame>
        <p:nvGraphicFramePr>
          <p:cNvPr id="13" name="Tabelle 12">
            <a:extLst>
              <a:ext uri="{FF2B5EF4-FFF2-40B4-BE49-F238E27FC236}">
                <a16:creationId xmlns:a16="http://schemas.microsoft.com/office/drawing/2014/main" id="{98DD9F07-3786-4559-83B1-C1AC00B7C2CA}"/>
              </a:ext>
            </a:extLst>
          </p:cNvPr>
          <p:cNvGraphicFramePr>
            <a:graphicFrameLocks noGrp="1"/>
          </p:cNvGraphicFramePr>
          <p:nvPr>
            <p:extLst>
              <p:ext uri="{D42A27DB-BD31-4B8C-83A1-F6EECF244321}">
                <p14:modId xmlns:p14="http://schemas.microsoft.com/office/powerpoint/2010/main" val="1876431163"/>
              </p:ext>
            </p:extLst>
          </p:nvPr>
        </p:nvGraphicFramePr>
        <p:xfrm>
          <a:off x="6767514" y="3572969"/>
          <a:ext cx="1800000" cy="256032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730364866"/>
                    </a:ext>
                  </a:extLst>
                </a:gridCol>
                <a:gridCol w="900000">
                  <a:extLst>
                    <a:ext uri="{9D8B030D-6E8A-4147-A177-3AD203B41FA5}">
                      <a16:colId xmlns:a16="http://schemas.microsoft.com/office/drawing/2014/main" val="92849060"/>
                    </a:ext>
                  </a:extLst>
                </a:gridCol>
              </a:tblGrid>
              <a:tr h="360000">
                <a:tc gridSpan="2">
                  <a:txBody>
                    <a:bodyPr/>
                    <a:lstStyle/>
                    <a:p>
                      <a:pPr algn="ctr"/>
                      <a:r>
                        <a:rPr lang="de-DE" dirty="0"/>
                        <a:t>B</a:t>
                      </a:r>
                    </a:p>
                  </a:txBody>
                  <a:tcPr/>
                </a:tc>
                <a:tc hMerge="1">
                  <a:txBody>
                    <a:bodyPr/>
                    <a:lstStyle/>
                    <a:p>
                      <a:pPr algn="ctr"/>
                      <a:endParaRPr lang="de-DE" dirty="0"/>
                    </a:p>
                  </a:txBody>
                  <a:tcPr/>
                </a:tc>
                <a:extLst>
                  <a:ext uri="{0D108BD9-81ED-4DB2-BD59-A6C34878D82A}">
                    <a16:rowId xmlns:a16="http://schemas.microsoft.com/office/drawing/2014/main" val="2698220253"/>
                  </a:ext>
                </a:extLst>
              </a:tr>
              <a:tr h="360000">
                <a:tc>
                  <a:txBody>
                    <a:bodyPr/>
                    <a:lstStyle/>
                    <a:p>
                      <a:pPr algn="ctr"/>
                      <a:r>
                        <a:rPr lang="de-DE" dirty="0">
                          <a:solidFill>
                            <a:schemeClr val="bg1"/>
                          </a:solidFill>
                        </a:rPr>
                        <a:t>SID</a:t>
                      </a:r>
                    </a:p>
                  </a:txBody>
                  <a:tcPr>
                    <a:solidFill>
                      <a:schemeClr val="accent1"/>
                    </a:solidFill>
                  </a:tcPr>
                </a:tc>
                <a:tc>
                  <a:txBody>
                    <a:bodyPr/>
                    <a:lstStyle/>
                    <a:p>
                      <a:pPr algn="ctr"/>
                      <a:r>
                        <a:rPr lang="de-DE" dirty="0">
                          <a:solidFill>
                            <a:schemeClr val="bg1"/>
                          </a:solidFill>
                        </a:rPr>
                        <a:t>EID</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4</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6</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2</a:t>
                      </a:r>
                    </a:p>
                  </a:txBody>
                  <a:tcPr/>
                </a:tc>
                <a:extLst>
                  <a:ext uri="{0D108BD9-81ED-4DB2-BD59-A6C34878D82A}">
                    <a16:rowId xmlns:a16="http://schemas.microsoft.com/office/drawing/2014/main" val="3909067202"/>
                  </a:ext>
                </a:extLst>
              </a:tr>
              <a:tr h="360000">
                <a:tc>
                  <a:txBody>
                    <a:bodyPr/>
                    <a:lstStyle/>
                    <a:p>
                      <a:pPr algn="ctr"/>
                      <a:r>
                        <a:rPr lang="de-DE" dirty="0"/>
                        <a:t>4</a:t>
                      </a:r>
                    </a:p>
                  </a:txBody>
                  <a:tcPr/>
                </a:tc>
                <a:tc>
                  <a:txBody>
                    <a:bodyPr/>
                    <a:lstStyle/>
                    <a:p>
                      <a:pPr algn="ctr"/>
                      <a:r>
                        <a:rPr lang="de-DE" dirty="0"/>
                        <a:t>1</a:t>
                      </a:r>
                    </a:p>
                  </a:txBody>
                  <a:tcPr/>
                </a:tc>
                <a:extLst>
                  <a:ext uri="{0D108BD9-81ED-4DB2-BD59-A6C34878D82A}">
                    <a16:rowId xmlns:a16="http://schemas.microsoft.com/office/drawing/2014/main" val="2910792745"/>
                  </a:ext>
                </a:extLst>
              </a:tr>
            </a:tbl>
          </a:graphicData>
        </a:graphic>
      </p:graphicFrame>
      <p:sp>
        <p:nvSpPr>
          <p:cNvPr id="11" name="Pfeil: nach rechts 10">
            <a:extLst>
              <a:ext uri="{FF2B5EF4-FFF2-40B4-BE49-F238E27FC236}">
                <a16:creationId xmlns:a16="http://schemas.microsoft.com/office/drawing/2014/main" id="{08F19F93-087A-4925-93B0-788E5EF82903}"/>
              </a:ext>
            </a:extLst>
          </p:cNvPr>
          <p:cNvSpPr/>
          <p:nvPr/>
        </p:nvSpPr>
        <p:spPr bwMode="auto">
          <a:xfrm>
            <a:off x="5903418" y="4925896"/>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4" name="Pfeil: nach rechts 13">
            <a:extLst>
              <a:ext uri="{FF2B5EF4-FFF2-40B4-BE49-F238E27FC236}">
                <a16:creationId xmlns:a16="http://schemas.microsoft.com/office/drawing/2014/main" id="{4D6A8417-5246-4E06-93ED-D01B7C8B4C0D}"/>
              </a:ext>
            </a:extLst>
          </p:cNvPr>
          <p:cNvSpPr/>
          <p:nvPr/>
        </p:nvSpPr>
        <p:spPr bwMode="auto">
          <a:xfrm>
            <a:off x="9757148" y="3096369"/>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5" name="Pfeil: nach rechts 14">
            <a:extLst>
              <a:ext uri="{FF2B5EF4-FFF2-40B4-BE49-F238E27FC236}">
                <a16:creationId xmlns:a16="http://schemas.microsoft.com/office/drawing/2014/main" id="{4067A800-473C-4791-8DEE-31C50BA01D42}"/>
              </a:ext>
            </a:extLst>
          </p:cNvPr>
          <p:cNvSpPr/>
          <p:nvPr/>
        </p:nvSpPr>
        <p:spPr bwMode="auto">
          <a:xfrm>
            <a:off x="9757148" y="4928086"/>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graphicFrame>
        <p:nvGraphicFramePr>
          <p:cNvPr id="16" name="Tabelle 15">
            <a:extLst>
              <a:ext uri="{FF2B5EF4-FFF2-40B4-BE49-F238E27FC236}">
                <a16:creationId xmlns:a16="http://schemas.microsoft.com/office/drawing/2014/main" id="{545718DC-FD67-42AB-8131-5224F4DF8F5D}"/>
              </a:ext>
            </a:extLst>
          </p:cNvPr>
          <p:cNvGraphicFramePr>
            <a:graphicFrameLocks noGrp="1"/>
          </p:cNvGraphicFramePr>
          <p:nvPr>
            <p:extLst>
              <p:ext uri="{D42A27DB-BD31-4B8C-83A1-F6EECF244321}">
                <p14:modId xmlns:p14="http://schemas.microsoft.com/office/powerpoint/2010/main" val="620573632"/>
              </p:ext>
            </p:extLst>
          </p:nvPr>
        </p:nvGraphicFramePr>
        <p:xfrm>
          <a:off x="10837368" y="1997928"/>
          <a:ext cx="2375591" cy="2194560"/>
        </p:xfrm>
        <a:graphic>
          <a:graphicData uri="http://schemas.openxmlformats.org/drawingml/2006/table">
            <a:tbl>
              <a:tblPr firstRow="1" bandRow="1">
                <a:tableStyleId>{5C22544A-7EE6-4342-B048-85BDC9FD1C3A}</a:tableStyleId>
              </a:tblPr>
              <a:tblGrid>
                <a:gridCol w="651696">
                  <a:extLst>
                    <a:ext uri="{9D8B030D-6E8A-4147-A177-3AD203B41FA5}">
                      <a16:colId xmlns:a16="http://schemas.microsoft.com/office/drawing/2014/main" val="2730364866"/>
                    </a:ext>
                  </a:extLst>
                </a:gridCol>
                <a:gridCol w="875377">
                  <a:extLst>
                    <a:ext uri="{9D8B030D-6E8A-4147-A177-3AD203B41FA5}">
                      <a16:colId xmlns:a16="http://schemas.microsoft.com/office/drawing/2014/main" val="92849060"/>
                    </a:ext>
                  </a:extLst>
                </a:gridCol>
                <a:gridCol w="848518">
                  <a:extLst>
                    <a:ext uri="{9D8B030D-6E8A-4147-A177-3AD203B41FA5}">
                      <a16:colId xmlns:a16="http://schemas.microsoft.com/office/drawing/2014/main" val="1815704572"/>
                    </a:ext>
                  </a:extLst>
                </a:gridCol>
              </a:tblGrid>
              <a:tr h="360000">
                <a:tc gridSpan="3">
                  <a:txBody>
                    <a:bodyPr/>
                    <a:lstStyle/>
                    <a:p>
                      <a:pPr algn="ctr"/>
                      <a:r>
                        <a:rPr lang="de-DE" dirty="0"/>
                        <a:t>AB</a:t>
                      </a:r>
                    </a:p>
                  </a:txBody>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EID(b)</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1</a:t>
                      </a:r>
                    </a:p>
                  </a:txBody>
                  <a:tcPr/>
                </a:tc>
                <a:tc>
                  <a:txBody>
                    <a:bodyPr/>
                    <a:lstStyle/>
                    <a:p>
                      <a:pPr algn="ctr"/>
                      <a:r>
                        <a:rPr lang="de-DE" dirty="0"/>
                        <a:t>4</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5</a:t>
                      </a:r>
                    </a:p>
                  </a:txBody>
                  <a:tcPr/>
                </a:tc>
                <a:tc>
                  <a:txBody>
                    <a:bodyPr/>
                    <a:lstStyle/>
                    <a:p>
                      <a:pPr algn="ctr"/>
                      <a:r>
                        <a:rPr lang="de-DE" dirty="0"/>
                        <a:t>6</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3909067202"/>
                  </a:ext>
                </a:extLst>
              </a:tr>
            </a:tbl>
          </a:graphicData>
        </a:graphic>
      </p:graphicFrame>
      <p:graphicFrame>
        <p:nvGraphicFramePr>
          <p:cNvPr id="17" name="Tabelle 16">
            <a:extLst>
              <a:ext uri="{FF2B5EF4-FFF2-40B4-BE49-F238E27FC236}">
                <a16:creationId xmlns:a16="http://schemas.microsoft.com/office/drawing/2014/main" id="{02DEA961-B3C4-4CA6-9BAB-ADA3AB59AACB}"/>
              </a:ext>
            </a:extLst>
          </p:cNvPr>
          <p:cNvGraphicFramePr>
            <a:graphicFrameLocks noGrp="1"/>
          </p:cNvGraphicFramePr>
          <p:nvPr>
            <p:extLst>
              <p:ext uri="{D42A27DB-BD31-4B8C-83A1-F6EECF244321}">
                <p14:modId xmlns:p14="http://schemas.microsoft.com/office/powerpoint/2010/main" val="809300698"/>
              </p:ext>
            </p:extLst>
          </p:nvPr>
        </p:nvGraphicFramePr>
        <p:xfrm>
          <a:off x="10837369" y="4558248"/>
          <a:ext cx="2375591" cy="1463040"/>
        </p:xfrm>
        <a:graphic>
          <a:graphicData uri="http://schemas.openxmlformats.org/drawingml/2006/table">
            <a:tbl>
              <a:tblPr firstRow="1" bandRow="1">
                <a:tableStyleId>{5C22544A-7EE6-4342-B048-85BDC9FD1C3A}</a:tableStyleId>
              </a:tblPr>
              <a:tblGrid>
                <a:gridCol w="651696">
                  <a:extLst>
                    <a:ext uri="{9D8B030D-6E8A-4147-A177-3AD203B41FA5}">
                      <a16:colId xmlns:a16="http://schemas.microsoft.com/office/drawing/2014/main" val="2730364866"/>
                    </a:ext>
                  </a:extLst>
                </a:gridCol>
                <a:gridCol w="875377">
                  <a:extLst>
                    <a:ext uri="{9D8B030D-6E8A-4147-A177-3AD203B41FA5}">
                      <a16:colId xmlns:a16="http://schemas.microsoft.com/office/drawing/2014/main" val="92849060"/>
                    </a:ext>
                  </a:extLst>
                </a:gridCol>
                <a:gridCol w="848518">
                  <a:extLst>
                    <a:ext uri="{9D8B030D-6E8A-4147-A177-3AD203B41FA5}">
                      <a16:colId xmlns:a16="http://schemas.microsoft.com/office/drawing/2014/main" val="1815704572"/>
                    </a:ext>
                  </a:extLst>
                </a:gridCol>
              </a:tblGrid>
              <a:tr h="360000">
                <a:tc gridSpan="3">
                  <a:txBody>
                    <a:bodyPr/>
                    <a:lstStyle/>
                    <a:p>
                      <a:pPr algn="ctr"/>
                      <a:r>
                        <a:rPr lang="de-DE" dirty="0"/>
                        <a:t>BA</a:t>
                      </a:r>
                    </a:p>
                  </a:txBody>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EID(b)</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2</a:t>
                      </a:r>
                    </a:p>
                  </a:txBody>
                  <a:tcPr/>
                </a:tc>
                <a:tc>
                  <a:txBody>
                    <a:bodyPr/>
                    <a:lstStyle/>
                    <a:p>
                      <a:pPr algn="ctr"/>
                      <a:r>
                        <a:rPr lang="de-DE" dirty="0"/>
                        <a:t>4</a:t>
                      </a:r>
                    </a:p>
                  </a:txBody>
                  <a:tcPr/>
                </a:tc>
                <a:tc>
                  <a:txBody>
                    <a:bodyPr/>
                    <a:lstStyle/>
                    <a:p>
                      <a:pPr algn="ctr"/>
                      <a:r>
                        <a:rPr lang="de-DE" dirty="0"/>
                        <a:t>5</a:t>
                      </a:r>
                    </a:p>
                  </a:txBody>
                  <a:tcPr/>
                </a:tc>
                <a:extLst>
                  <a:ext uri="{0D108BD9-81ED-4DB2-BD59-A6C34878D82A}">
                    <a16:rowId xmlns:a16="http://schemas.microsoft.com/office/drawing/2014/main" val="1805798852"/>
                  </a:ext>
                </a:extLst>
              </a:tr>
              <a:tr h="360000">
                <a:tc>
                  <a:txBody>
                    <a:bodyPr/>
                    <a:lstStyle/>
                    <a:p>
                      <a:pPr algn="ctr"/>
                      <a:r>
                        <a:rPr lang="de-DE" dirty="0"/>
                        <a:t>4</a:t>
                      </a:r>
                    </a:p>
                  </a:txBody>
                  <a:tcPr/>
                </a:tc>
                <a:tc>
                  <a:txBody>
                    <a:bodyPr/>
                    <a:lstStyle/>
                    <a:p>
                      <a:pPr algn="ctr"/>
                      <a:r>
                        <a:rPr lang="de-DE" dirty="0"/>
                        <a:t>1</a:t>
                      </a:r>
                    </a:p>
                  </a:txBody>
                  <a:tcPr/>
                </a:tc>
                <a:tc>
                  <a:txBody>
                    <a:bodyPr/>
                    <a:lstStyle/>
                    <a:p>
                      <a:pPr algn="ctr"/>
                      <a:r>
                        <a:rPr lang="de-DE" dirty="0"/>
                        <a:t>3</a:t>
                      </a:r>
                    </a:p>
                  </a:txBody>
                  <a:tcPr/>
                </a:tc>
                <a:extLst>
                  <a:ext uri="{0D108BD9-81ED-4DB2-BD59-A6C34878D82A}">
                    <a16:rowId xmlns:a16="http://schemas.microsoft.com/office/drawing/2014/main" val="3823240988"/>
                  </a:ext>
                </a:extLst>
              </a:tr>
            </a:tbl>
          </a:graphicData>
        </a:graphic>
      </p:graphicFrame>
    </p:spTree>
    <p:extLst>
      <p:ext uri="{BB962C8B-B14F-4D97-AF65-F5344CB8AC3E}">
        <p14:creationId xmlns:p14="http://schemas.microsoft.com/office/powerpoint/2010/main" val="206119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05B1A1-1EA9-4617-AD33-A8CE93E1FAC0}"/>
              </a:ext>
            </a:extLst>
          </p:cNvPr>
          <p:cNvSpPr>
            <a:spLocks noGrp="1"/>
          </p:cNvSpPr>
          <p:nvPr>
            <p:ph type="title"/>
          </p:nvPr>
        </p:nvSpPr>
        <p:spPr>
          <a:xfrm>
            <a:off x="539750" y="1740115"/>
            <a:ext cx="8061325" cy="358560"/>
          </a:xfrm>
        </p:spPr>
        <p:txBody>
          <a:bodyPr/>
          <a:lstStyle/>
          <a:p>
            <a:r>
              <a:rPr lang="de-DE" dirty="0"/>
              <a:t>Mining – </a:t>
            </a:r>
            <a:r>
              <a:rPr lang="de-DE" dirty="0" err="1"/>
              <a:t>Spade</a:t>
            </a:r>
            <a:r>
              <a:rPr lang="de-DE" dirty="0"/>
              <a:t> </a:t>
            </a:r>
          </a:p>
        </p:txBody>
      </p:sp>
      <p:sp>
        <p:nvSpPr>
          <p:cNvPr id="4" name="Fußzeilenplatzhalter 3">
            <a:extLst>
              <a:ext uri="{FF2B5EF4-FFF2-40B4-BE49-F238E27FC236}">
                <a16:creationId xmlns:a16="http://schemas.microsoft.com/office/drawing/2014/main" id="{1CE9A7FB-1D2C-4229-9552-5D99643EC58F}"/>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26A1DF78-7C45-4A09-AC23-64152C09935F}"/>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15</a:t>
            </a:fld>
            <a:endParaRPr lang="de-DE" altLang="de-DE"/>
          </a:p>
        </p:txBody>
      </p:sp>
      <p:graphicFrame>
        <p:nvGraphicFramePr>
          <p:cNvPr id="8" name="Tabelle 7">
            <a:extLst>
              <a:ext uri="{FF2B5EF4-FFF2-40B4-BE49-F238E27FC236}">
                <a16:creationId xmlns:a16="http://schemas.microsoft.com/office/drawing/2014/main" id="{5896870F-88FD-4C12-8122-D1143C269802}"/>
              </a:ext>
            </a:extLst>
          </p:cNvPr>
          <p:cNvGraphicFramePr>
            <a:graphicFrameLocks noGrp="1"/>
          </p:cNvGraphicFramePr>
          <p:nvPr>
            <p:extLst>
              <p:ext uri="{D42A27DB-BD31-4B8C-83A1-F6EECF244321}">
                <p14:modId xmlns:p14="http://schemas.microsoft.com/office/powerpoint/2010/main" val="2418314455"/>
              </p:ext>
            </p:extLst>
          </p:nvPr>
        </p:nvGraphicFramePr>
        <p:xfrm>
          <a:off x="-3200946" y="2248605"/>
          <a:ext cx="2160000" cy="396576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973089148"/>
                    </a:ext>
                  </a:extLst>
                </a:gridCol>
                <a:gridCol w="720000">
                  <a:extLst>
                    <a:ext uri="{9D8B030D-6E8A-4147-A177-3AD203B41FA5}">
                      <a16:colId xmlns:a16="http://schemas.microsoft.com/office/drawing/2014/main" val="3279130497"/>
                    </a:ext>
                  </a:extLst>
                </a:gridCol>
                <a:gridCol w="720000">
                  <a:extLst>
                    <a:ext uri="{9D8B030D-6E8A-4147-A177-3AD203B41FA5}">
                      <a16:colId xmlns:a16="http://schemas.microsoft.com/office/drawing/2014/main" val="2129805810"/>
                    </a:ext>
                  </a:extLst>
                </a:gridCol>
              </a:tblGrid>
              <a:tr h="360000">
                <a:tc>
                  <a:txBody>
                    <a:bodyPr/>
                    <a:lstStyle/>
                    <a:p>
                      <a:pPr algn="ctr"/>
                      <a:r>
                        <a:rPr lang="de-DE" dirty="0"/>
                        <a:t>SID</a:t>
                      </a:r>
                    </a:p>
                  </a:txBody>
                  <a:tcPr/>
                </a:tc>
                <a:tc>
                  <a:txBody>
                    <a:bodyPr/>
                    <a:lstStyle/>
                    <a:p>
                      <a:pPr algn="ctr"/>
                      <a:r>
                        <a:rPr lang="de-DE" dirty="0"/>
                        <a:t>EID</a:t>
                      </a:r>
                    </a:p>
                  </a:txBody>
                  <a:tcPr/>
                </a:tc>
                <a:tc>
                  <a:txBody>
                    <a:bodyPr/>
                    <a:lstStyle/>
                    <a:p>
                      <a:pPr algn="ctr"/>
                      <a:r>
                        <a:rPr lang="de-DE" dirty="0"/>
                        <a:t>Item</a:t>
                      </a:r>
                    </a:p>
                  </a:txBody>
                  <a:tcPr/>
                </a:tc>
                <a:extLst>
                  <a:ext uri="{0D108BD9-81ED-4DB2-BD59-A6C34878D82A}">
                    <a16:rowId xmlns:a16="http://schemas.microsoft.com/office/drawing/2014/main" val="3291304597"/>
                  </a:ext>
                </a:extLst>
              </a:tr>
              <a:tr h="360000">
                <a:tc>
                  <a:txBody>
                    <a:bodyPr/>
                    <a:lstStyle/>
                    <a:p>
                      <a:pPr algn="ctr" fontAlgn="b"/>
                      <a:r>
                        <a:rPr lang="de-DE" sz="1800" b="0" i="0" u="none" strike="noStrike" dirty="0">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dirty="0">
                          <a:solidFill>
                            <a:srgbClr val="000000"/>
                          </a:solidFill>
                          <a:effectLst/>
                          <a:latin typeface="+mj-lt"/>
                        </a:rPr>
                        <a:t>a</a:t>
                      </a:r>
                    </a:p>
                  </a:txBody>
                  <a:tcPr marL="6350" marR="6350" marT="6350" marB="0" anchor="b"/>
                </a:tc>
                <a:extLst>
                  <a:ext uri="{0D108BD9-81ED-4DB2-BD59-A6C34878D82A}">
                    <a16:rowId xmlns:a16="http://schemas.microsoft.com/office/drawing/2014/main" val="2809397036"/>
                  </a:ext>
                </a:extLst>
              </a:tr>
              <a:tr h="360000">
                <a:tc>
                  <a:txBody>
                    <a:bodyPr/>
                    <a:lstStyle/>
                    <a:p>
                      <a:pPr algn="ctr" fontAlgn="b"/>
                      <a:r>
                        <a:rPr lang="de-DE" sz="1800" b="0" i="0" u="none" strike="noStrike" dirty="0">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dirty="0">
                          <a:solidFill>
                            <a:srgbClr val="000000"/>
                          </a:solidFill>
                          <a:effectLst/>
                          <a:latin typeface="+mj-lt"/>
                        </a:rPr>
                        <a:t>b</a:t>
                      </a:r>
                    </a:p>
                  </a:txBody>
                  <a:tcPr marL="6350" marR="6350" marT="6350" marB="0" anchor="b"/>
                </a:tc>
                <a:extLst>
                  <a:ext uri="{0D108BD9-81ED-4DB2-BD59-A6C34878D82A}">
                    <a16:rowId xmlns:a16="http://schemas.microsoft.com/office/drawing/2014/main" val="839598661"/>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3</a:t>
                      </a:r>
                    </a:p>
                  </a:txBody>
                  <a:tcPr marL="6350" marR="6350" marT="6350" marB="0" anchor="b"/>
                </a:tc>
                <a:tc>
                  <a:txBody>
                    <a:bodyPr/>
                    <a:lstStyle/>
                    <a:p>
                      <a:pPr algn="ctr" fontAlgn="b"/>
                      <a:r>
                        <a:rPr lang="de-DE" sz="1800" b="0" i="0" u="none" strike="noStrike" dirty="0">
                          <a:solidFill>
                            <a:srgbClr val="000000"/>
                          </a:solidFill>
                          <a:effectLst/>
                          <a:latin typeface="+mj-lt"/>
                        </a:rPr>
                        <a:t>c</a:t>
                      </a:r>
                    </a:p>
                  </a:txBody>
                  <a:tcPr marL="6350" marR="6350" marT="6350" marB="0" anchor="b"/>
                </a:tc>
                <a:extLst>
                  <a:ext uri="{0D108BD9-81ED-4DB2-BD59-A6C34878D82A}">
                    <a16:rowId xmlns:a16="http://schemas.microsoft.com/office/drawing/2014/main" val="578168818"/>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dirty="0">
                          <a:solidFill>
                            <a:srgbClr val="000000"/>
                          </a:solidFill>
                          <a:effectLst/>
                          <a:latin typeface="+mj-lt"/>
                        </a:rPr>
                        <a:t>4</a:t>
                      </a:r>
                    </a:p>
                  </a:txBody>
                  <a:tcPr marL="6350" marR="6350" marT="6350" marB="0" anchor="b"/>
                </a:tc>
                <a:tc>
                  <a:txBody>
                    <a:bodyPr/>
                    <a:lstStyle/>
                    <a:p>
                      <a:pPr algn="ctr" fontAlgn="b"/>
                      <a:r>
                        <a:rPr lang="de-DE" sz="1800" b="0" i="0" u="none" strike="noStrike" dirty="0">
                          <a:solidFill>
                            <a:srgbClr val="000000"/>
                          </a:solidFill>
                          <a:effectLst/>
                          <a:latin typeface="+mj-lt"/>
                        </a:rPr>
                        <a:t>f</a:t>
                      </a:r>
                    </a:p>
                  </a:txBody>
                  <a:tcPr marL="6350" marR="6350" marT="6350" marB="0" anchor="b"/>
                </a:tc>
                <a:extLst>
                  <a:ext uri="{0D108BD9-81ED-4DB2-BD59-A6C34878D82A}">
                    <a16:rowId xmlns:a16="http://schemas.microsoft.com/office/drawing/2014/main" val="2363101723"/>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5</a:t>
                      </a:r>
                    </a:p>
                  </a:txBody>
                  <a:tcPr marL="6350" marR="6350" marT="6350" marB="0" anchor="b"/>
                </a:tc>
                <a:tc>
                  <a:txBody>
                    <a:bodyPr/>
                    <a:lstStyle/>
                    <a:p>
                      <a:pPr algn="ctr" fontAlgn="b"/>
                      <a:r>
                        <a:rPr lang="de-DE" sz="1800" b="0" i="0" u="none" strike="noStrike" dirty="0">
                          <a:solidFill>
                            <a:srgbClr val="000000"/>
                          </a:solidFill>
                          <a:effectLst/>
                          <a:latin typeface="+mj-lt"/>
                        </a:rPr>
                        <a:t>g</a:t>
                      </a:r>
                    </a:p>
                  </a:txBody>
                  <a:tcPr marL="6350" marR="6350" marT="6350" marB="0" anchor="b"/>
                </a:tc>
                <a:extLst>
                  <a:ext uri="{0D108BD9-81ED-4DB2-BD59-A6C34878D82A}">
                    <a16:rowId xmlns:a16="http://schemas.microsoft.com/office/drawing/2014/main" val="2019206723"/>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6</a:t>
                      </a:r>
                    </a:p>
                  </a:txBody>
                  <a:tcPr marL="6350" marR="6350" marT="6350" marB="0" anchor="b"/>
                </a:tc>
                <a:tc>
                  <a:txBody>
                    <a:bodyPr/>
                    <a:lstStyle/>
                    <a:p>
                      <a:pPr algn="ctr" fontAlgn="b"/>
                      <a:r>
                        <a:rPr lang="de-DE" sz="1800" b="0" i="0" u="none" strike="noStrike" dirty="0">
                          <a:solidFill>
                            <a:srgbClr val="000000"/>
                          </a:solidFill>
                          <a:effectLst/>
                          <a:latin typeface="+mj-lt"/>
                        </a:rPr>
                        <a:t>g</a:t>
                      </a:r>
                    </a:p>
                  </a:txBody>
                  <a:tcPr marL="6350" marR="6350" marT="6350" marB="0" anchor="b"/>
                </a:tc>
                <a:extLst>
                  <a:ext uri="{0D108BD9-81ED-4DB2-BD59-A6C34878D82A}">
                    <a16:rowId xmlns:a16="http://schemas.microsoft.com/office/drawing/2014/main" val="1226158666"/>
                  </a:ext>
                </a:extLst>
              </a:tr>
              <a:tr h="360000">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a:solidFill>
                            <a:srgbClr val="000000"/>
                          </a:solidFill>
                          <a:effectLst/>
                          <a:latin typeface="+mj-lt"/>
                        </a:rPr>
                        <a:t>7</a:t>
                      </a:r>
                    </a:p>
                  </a:txBody>
                  <a:tcPr marL="6350" marR="6350" marT="6350" marB="0" anchor="b"/>
                </a:tc>
                <a:tc>
                  <a:txBody>
                    <a:bodyPr/>
                    <a:lstStyle/>
                    <a:p>
                      <a:pPr algn="ctr" fontAlgn="b"/>
                      <a:r>
                        <a:rPr lang="de-DE" sz="1800" b="0" i="0" u="none" strike="noStrike" dirty="0">
                          <a:solidFill>
                            <a:srgbClr val="000000"/>
                          </a:solidFill>
                          <a:effectLst/>
                          <a:latin typeface="+mj-lt"/>
                        </a:rPr>
                        <a:t>e</a:t>
                      </a:r>
                    </a:p>
                  </a:txBody>
                  <a:tcPr marL="6350" marR="6350" marT="6350" marB="0" anchor="b"/>
                </a:tc>
                <a:extLst>
                  <a:ext uri="{0D108BD9-81ED-4DB2-BD59-A6C34878D82A}">
                    <a16:rowId xmlns:a16="http://schemas.microsoft.com/office/drawing/2014/main" val="2704708907"/>
                  </a:ext>
                </a:extLst>
              </a:tr>
              <a:tr h="360000">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a:solidFill>
                            <a:srgbClr val="000000"/>
                          </a:solidFill>
                          <a:effectLst/>
                          <a:latin typeface="+mj-lt"/>
                        </a:rPr>
                        <a:t>1</a:t>
                      </a:r>
                    </a:p>
                  </a:txBody>
                  <a:tcPr marL="6350" marR="6350" marT="6350" marB="0" anchor="b"/>
                </a:tc>
                <a:tc>
                  <a:txBody>
                    <a:bodyPr/>
                    <a:lstStyle/>
                    <a:p>
                      <a:pPr algn="ctr" fontAlgn="b"/>
                      <a:r>
                        <a:rPr lang="de-DE" sz="1800" b="0" i="0" u="none" strike="noStrike" dirty="0">
                          <a:solidFill>
                            <a:srgbClr val="000000"/>
                          </a:solidFill>
                          <a:effectLst/>
                          <a:latin typeface="+mj-lt"/>
                        </a:rPr>
                        <a:t>a</a:t>
                      </a:r>
                    </a:p>
                  </a:txBody>
                  <a:tcPr marL="6350" marR="6350" marT="6350" marB="0" anchor="b"/>
                </a:tc>
                <a:extLst>
                  <a:ext uri="{0D108BD9-81ED-4DB2-BD59-A6C34878D82A}">
                    <a16:rowId xmlns:a16="http://schemas.microsoft.com/office/drawing/2014/main" val="3826824775"/>
                  </a:ext>
                </a:extLst>
              </a:tr>
              <a:tr h="360000">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dirty="0">
                          <a:solidFill>
                            <a:srgbClr val="000000"/>
                          </a:solidFill>
                          <a:effectLst/>
                          <a:latin typeface="+mj-lt"/>
                        </a:rPr>
                        <a:t>d</a:t>
                      </a:r>
                    </a:p>
                  </a:txBody>
                  <a:tcPr marL="6350" marR="6350" marT="6350" marB="0" anchor="b"/>
                </a:tc>
                <a:extLst>
                  <a:ext uri="{0D108BD9-81ED-4DB2-BD59-A6C34878D82A}">
                    <a16:rowId xmlns:a16="http://schemas.microsoft.com/office/drawing/2014/main" val="1809398362"/>
                  </a:ext>
                </a:extLst>
              </a:tr>
              <a:tr h="360000">
                <a:tc>
                  <a:txBody>
                    <a:bodyPr/>
                    <a:lstStyle/>
                    <a:p>
                      <a:pPr algn="ctr" fontAlgn="b"/>
                      <a:r>
                        <a:rPr lang="de-DE" sz="1800" b="0" i="0" u="none" strike="noStrike">
                          <a:solidFill>
                            <a:srgbClr val="000000"/>
                          </a:solidFill>
                          <a:effectLst/>
                          <a:latin typeface="+mj-lt"/>
                        </a:rPr>
                        <a:t>2</a:t>
                      </a:r>
                    </a:p>
                  </a:txBody>
                  <a:tcPr marL="6350" marR="6350" marT="6350" marB="0" anchor="b"/>
                </a:tc>
                <a:tc>
                  <a:txBody>
                    <a:bodyPr/>
                    <a:lstStyle/>
                    <a:p>
                      <a:pPr algn="ctr" fontAlgn="b"/>
                      <a:r>
                        <a:rPr lang="de-DE" sz="1800" b="0" i="0" u="none" strike="noStrike">
                          <a:solidFill>
                            <a:srgbClr val="000000"/>
                          </a:solidFill>
                          <a:effectLst/>
                          <a:latin typeface="+mj-lt"/>
                        </a:rPr>
                        <a:t>3</a:t>
                      </a:r>
                    </a:p>
                  </a:txBody>
                  <a:tcPr marL="6350" marR="6350" marT="6350" marB="0" anchor="b"/>
                </a:tc>
                <a:tc>
                  <a:txBody>
                    <a:bodyPr/>
                    <a:lstStyle/>
                    <a:p>
                      <a:pPr algn="ctr" fontAlgn="b"/>
                      <a:r>
                        <a:rPr lang="de-DE" sz="1800" b="0" i="0" u="none" strike="noStrike" dirty="0">
                          <a:solidFill>
                            <a:srgbClr val="000000"/>
                          </a:solidFill>
                          <a:effectLst/>
                          <a:latin typeface="+mj-lt"/>
                        </a:rPr>
                        <a:t>c</a:t>
                      </a:r>
                    </a:p>
                  </a:txBody>
                  <a:tcPr marL="6350" marR="6350" marT="6350" marB="0" anchor="b"/>
                </a:tc>
                <a:extLst>
                  <a:ext uri="{0D108BD9-81ED-4DB2-BD59-A6C34878D82A}">
                    <a16:rowId xmlns:a16="http://schemas.microsoft.com/office/drawing/2014/main" val="2030055824"/>
                  </a:ext>
                </a:extLst>
              </a:tr>
            </a:tbl>
          </a:graphicData>
        </a:graphic>
      </p:graphicFrame>
      <p:sp>
        <p:nvSpPr>
          <p:cNvPr id="9" name="Pfeil: nach rechts 8">
            <a:extLst>
              <a:ext uri="{FF2B5EF4-FFF2-40B4-BE49-F238E27FC236}">
                <a16:creationId xmlns:a16="http://schemas.microsoft.com/office/drawing/2014/main" id="{20E61340-9DA2-49FF-95F9-E37BC608329A}"/>
              </a:ext>
            </a:extLst>
          </p:cNvPr>
          <p:cNvSpPr/>
          <p:nvPr/>
        </p:nvSpPr>
        <p:spPr bwMode="auto">
          <a:xfrm>
            <a:off x="-4140968" y="3220611"/>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0" name="Pfeil: nach rechts 9">
            <a:extLst>
              <a:ext uri="{FF2B5EF4-FFF2-40B4-BE49-F238E27FC236}">
                <a16:creationId xmlns:a16="http://schemas.microsoft.com/office/drawing/2014/main" id="{9E4270F0-21B9-451B-B808-37513BAB2FBF}"/>
              </a:ext>
            </a:extLst>
          </p:cNvPr>
          <p:cNvSpPr/>
          <p:nvPr/>
        </p:nvSpPr>
        <p:spPr bwMode="auto">
          <a:xfrm>
            <a:off x="4427883" y="3081546"/>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graphicFrame>
        <p:nvGraphicFramePr>
          <p:cNvPr id="12" name="Tabelle 11">
            <a:extLst>
              <a:ext uri="{FF2B5EF4-FFF2-40B4-BE49-F238E27FC236}">
                <a16:creationId xmlns:a16="http://schemas.microsoft.com/office/drawing/2014/main" id="{C7DCA4DA-E19E-41EE-A05D-D36C2573ECC2}"/>
              </a:ext>
            </a:extLst>
          </p:cNvPr>
          <p:cNvGraphicFramePr>
            <a:graphicFrameLocks noGrp="1"/>
          </p:cNvGraphicFramePr>
          <p:nvPr>
            <p:extLst>
              <p:ext uri="{D42A27DB-BD31-4B8C-83A1-F6EECF244321}">
                <p14:modId xmlns:p14="http://schemas.microsoft.com/office/powerpoint/2010/main" val="3797576776"/>
              </p:ext>
            </p:extLst>
          </p:nvPr>
        </p:nvGraphicFramePr>
        <p:xfrm>
          <a:off x="503698" y="2920432"/>
          <a:ext cx="1800000" cy="256032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730364866"/>
                    </a:ext>
                  </a:extLst>
                </a:gridCol>
                <a:gridCol w="900000">
                  <a:extLst>
                    <a:ext uri="{9D8B030D-6E8A-4147-A177-3AD203B41FA5}">
                      <a16:colId xmlns:a16="http://schemas.microsoft.com/office/drawing/2014/main" val="92849060"/>
                    </a:ext>
                  </a:extLst>
                </a:gridCol>
              </a:tblGrid>
              <a:tr h="360000">
                <a:tc gridSpan="2">
                  <a:txBody>
                    <a:bodyPr/>
                    <a:lstStyle/>
                    <a:p>
                      <a:pPr algn="ctr"/>
                      <a:r>
                        <a:rPr lang="de-DE" dirty="0"/>
                        <a:t>A</a:t>
                      </a:r>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algn="ctr"/>
                      <a:r>
                        <a:rPr lang="de-DE" dirty="0">
                          <a:solidFill>
                            <a:schemeClr val="bg1"/>
                          </a:solidFill>
                        </a:rPr>
                        <a:t>EID</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1</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1</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5</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1</a:t>
                      </a:r>
                    </a:p>
                  </a:txBody>
                  <a:tcPr/>
                </a:tc>
                <a:extLst>
                  <a:ext uri="{0D108BD9-81ED-4DB2-BD59-A6C34878D82A}">
                    <a16:rowId xmlns:a16="http://schemas.microsoft.com/office/drawing/2014/main" val="3909067202"/>
                  </a:ext>
                </a:extLst>
              </a:tr>
              <a:tr h="360000">
                <a:tc>
                  <a:txBody>
                    <a:bodyPr/>
                    <a:lstStyle/>
                    <a:p>
                      <a:pPr algn="ctr"/>
                      <a:r>
                        <a:rPr lang="de-DE" dirty="0"/>
                        <a:t>4</a:t>
                      </a:r>
                    </a:p>
                  </a:txBody>
                  <a:tcPr/>
                </a:tc>
                <a:tc>
                  <a:txBody>
                    <a:bodyPr/>
                    <a:lstStyle/>
                    <a:p>
                      <a:pPr algn="ctr"/>
                      <a:r>
                        <a:rPr lang="de-DE" dirty="0"/>
                        <a:t>3</a:t>
                      </a:r>
                    </a:p>
                  </a:txBody>
                  <a:tcPr/>
                </a:tc>
                <a:extLst>
                  <a:ext uri="{0D108BD9-81ED-4DB2-BD59-A6C34878D82A}">
                    <a16:rowId xmlns:a16="http://schemas.microsoft.com/office/drawing/2014/main" val="35538744"/>
                  </a:ext>
                </a:extLst>
              </a:tr>
            </a:tbl>
          </a:graphicData>
        </a:graphic>
      </p:graphicFrame>
      <p:graphicFrame>
        <p:nvGraphicFramePr>
          <p:cNvPr id="13" name="Tabelle 12">
            <a:extLst>
              <a:ext uri="{FF2B5EF4-FFF2-40B4-BE49-F238E27FC236}">
                <a16:creationId xmlns:a16="http://schemas.microsoft.com/office/drawing/2014/main" id="{98DD9F07-3786-4559-83B1-C1AC00B7C2CA}"/>
              </a:ext>
            </a:extLst>
          </p:cNvPr>
          <p:cNvGraphicFramePr>
            <a:graphicFrameLocks noGrp="1"/>
          </p:cNvGraphicFramePr>
          <p:nvPr>
            <p:extLst>
              <p:ext uri="{D42A27DB-BD31-4B8C-83A1-F6EECF244321}">
                <p14:modId xmlns:p14="http://schemas.microsoft.com/office/powerpoint/2010/main" val="1111719427"/>
              </p:ext>
            </p:extLst>
          </p:nvPr>
        </p:nvGraphicFramePr>
        <p:xfrm>
          <a:off x="2411760" y="2920432"/>
          <a:ext cx="1800000" cy="256032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730364866"/>
                    </a:ext>
                  </a:extLst>
                </a:gridCol>
                <a:gridCol w="900000">
                  <a:extLst>
                    <a:ext uri="{9D8B030D-6E8A-4147-A177-3AD203B41FA5}">
                      <a16:colId xmlns:a16="http://schemas.microsoft.com/office/drawing/2014/main" val="92849060"/>
                    </a:ext>
                  </a:extLst>
                </a:gridCol>
              </a:tblGrid>
              <a:tr h="360000">
                <a:tc gridSpan="2">
                  <a:txBody>
                    <a:bodyPr/>
                    <a:lstStyle/>
                    <a:p>
                      <a:pPr algn="ctr"/>
                      <a:r>
                        <a:rPr lang="de-DE" dirty="0"/>
                        <a:t>B</a:t>
                      </a:r>
                    </a:p>
                  </a:txBody>
                  <a:tcPr/>
                </a:tc>
                <a:tc hMerge="1">
                  <a:txBody>
                    <a:bodyPr/>
                    <a:lstStyle/>
                    <a:p>
                      <a:pPr algn="ctr"/>
                      <a:endParaRPr lang="de-DE" dirty="0"/>
                    </a:p>
                  </a:txBody>
                  <a:tcPr/>
                </a:tc>
                <a:extLst>
                  <a:ext uri="{0D108BD9-81ED-4DB2-BD59-A6C34878D82A}">
                    <a16:rowId xmlns:a16="http://schemas.microsoft.com/office/drawing/2014/main" val="2698220253"/>
                  </a:ext>
                </a:extLst>
              </a:tr>
              <a:tr h="360000">
                <a:tc>
                  <a:txBody>
                    <a:bodyPr/>
                    <a:lstStyle/>
                    <a:p>
                      <a:pPr algn="ctr"/>
                      <a:r>
                        <a:rPr lang="de-DE" dirty="0">
                          <a:solidFill>
                            <a:schemeClr val="bg1"/>
                          </a:solidFill>
                        </a:rPr>
                        <a:t>SID</a:t>
                      </a:r>
                    </a:p>
                  </a:txBody>
                  <a:tcPr>
                    <a:solidFill>
                      <a:schemeClr val="accent1"/>
                    </a:solidFill>
                  </a:tcPr>
                </a:tc>
                <a:tc>
                  <a:txBody>
                    <a:bodyPr/>
                    <a:lstStyle/>
                    <a:p>
                      <a:pPr algn="ctr"/>
                      <a:r>
                        <a:rPr lang="de-DE" dirty="0">
                          <a:solidFill>
                            <a:schemeClr val="bg1"/>
                          </a:solidFill>
                        </a:rPr>
                        <a:t>EID</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4</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6</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2</a:t>
                      </a:r>
                    </a:p>
                  </a:txBody>
                  <a:tcPr/>
                </a:tc>
                <a:extLst>
                  <a:ext uri="{0D108BD9-81ED-4DB2-BD59-A6C34878D82A}">
                    <a16:rowId xmlns:a16="http://schemas.microsoft.com/office/drawing/2014/main" val="3909067202"/>
                  </a:ext>
                </a:extLst>
              </a:tr>
              <a:tr h="360000">
                <a:tc>
                  <a:txBody>
                    <a:bodyPr/>
                    <a:lstStyle/>
                    <a:p>
                      <a:pPr algn="ctr"/>
                      <a:r>
                        <a:rPr lang="de-DE" dirty="0"/>
                        <a:t>4</a:t>
                      </a:r>
                    </a:p>
                  </a:txBody>
                  <a:tcPr/>
                </a:tc>
                <a:tc>
                  <a:txBody>
                    <a:bodyPr/>
                    <a:lstStyle/>
                    <a:p>
                      <a:pPr algn="ctr"/>
                      <a:r>
                        <a:rPr lang="de-DE" dirty="0"/>
                        <a:t>1</a:t>
                      </a:r>
                    </a:p>
                  </a:txBody>
                  <a:tcPr/>
                </a:tc>
                <a:extLst>
                  <a:ext uri="{0D108BD9-81ED-4DB2-BD59-A6C34878D82A}">
                    <a16:rowId xmlns:a16="http://schemas.microsoft.com/office/drawing/2014/main" val="2910792745"/>
                  </a:ext>
                </a:extLst>
              </a:tr>
            </a:tbl>
          </a:graphicData>
        </a:graphic>
      </p:graphicFrame>
      <p:sp>
        <p:nvSpPr>
          <p:cNvPr id="11" name="Pfeil: nach rechts 10">
            <a:extLst>
              <a:ext uri="{FF2B5EF4-FFF2-40B4-BE49-F238E27FC236}">
                <a16:creationId xmlns:a16="http://schemas.microsoft.com/office/drawing/2014/main" id="{08F19F93-087A-4925-93B0-788E5EF82903}"/>
              </a:ext>
            </a:extLst>
          </p:cNvPr>
          <p:cNvSpPr/>
          <p:nvPr/>
        </p:nvSpPr>
        <p:spPr bwMode="auto">
          <a:xfrm>
            <a:off x="4427883" y="4913263"/>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graphicFrame>
        <p:nvGraphicFramePr>
          <p:cNvPr id="14" name="Tabelle 13">
            <a:extLst>
              <a:ext uri="{FF2B5EF4-FFF2-40B4-BE49-F238E27FC236}">
                <a16:creationId xmlns:a16="http://schemas.microsoft.com/office/drawing/2014/main" id="{282B9494-06B0-486D-A4B5-B185130FB75D}"/>
              </a:ext>
            </a:extLst>
          </p:cNvPr>
          <p:cNvGraphicFramePr>
            <a:graphicFrameLocks noGrp="1"/>
          </p:cNvGraphicFramePr>
          <p:nvPr>
            <p:extLst>
              <p:ext uri="{D42A27DB-BD31-4B8C-83A1-F6EECF244321}">
                <p14:modId xmlns:p14="http://schemas.microsoft.com/office/powerpoint/2010/main" val="892549811"/>
              </p:ext>
            </p:extLst>
          </p:nvPr>
        </p:nvGraphicFramePr>
        <p:xfrm>
          <a:off x="5508103" y="1983105"/>
          <a:ext cx="2375591" cy="2194560"/>
        </p:xfrm>
        <a:graphic>
          <a:graphicData uri="http://schemas.openxmlformats.org/drawingml/2006/table">
            <a:tbl>
              <a:tblPr firstRow="1" bandRow="1">
                <a:tableStyleId>{5C22544A-7EE6-4342-B048-85BDC9FD1C3A}</a:tableStyleId>
              </a:tblPr>
              <a:tblGrid>
                <a:gridCol w="651696">
                  <a:extLst>
                    <a:ext uri="{9D8B030D-6E8A-4147-A177-3AD203B41FA5}">
                      <a16:colId xmlns:a16="http://schemas.microsoft.com/office/drawing/2014/main" val="2730364866"/>
                    </a:ext>
                  </a:extLst>
                </a:gridCol>
                <a:gridCol w="875377">
                  <a:extLst>
                    <a:ext uri="{9D8B030D-6E8A-4147-A177-3AD203B41FA5}">
                      <a16:colId xmlns:a16="http://schemas.microsoft.com/office/drawing/2014/main" val="92849060"/>
                    </a:ext>
                  </a:extLst>
                </a:gridCol>
                <a:gridCol w="848518">
                  <a:extLst>
                    <a:ext uri="{9D8B030D-6E8A-4147-A177-3AD203B41FA5}">
                      <a16:colId xmlns:a16="http://schemas.microsoft.com/office/drawing/2014/main" val="1815704572"/>
                    </a:ext>
                  </a:extLst>
                </a:gridCol>
              </a:tblGrid>
              <a:tr h="360000">
                <a:tc gridSpan="3">
                  <a:txBody>
                    <a:bodyPr/>
                    <a:lstStyle/>
                    <a:p>
                      <a:pPr algn="ctr"/>
                      <a:r>
                        <a:rPr lang="de-DE" dirty="0"/>
                        <a:t>AB</a:t>
                      </a:r>
                    </a:p>
                  </a:txBody>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EID(b)</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1</a:t>
                      </a:r>
                    </a:p>
                  </a:txBody>
                  <a:tcPr/>
                </a:tc>
                <a:tc>
                  <a:txBody>
                    <a:bodyPr/>
                    <a:lstStyle/>
                    <a:p>
                      <a:pPr algn="ctr"/>
                      <a:r>
                        <a:rPr lang="de-DE" dirty="0"/>
                        <a:t>4</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5</a:t>
                      </a:r>
                    </a:p>
                  </a:txBody>
                  <a:tcPr/>
                </a:tc>
                <a:tc>
                  <a:txBody>
                    <a:bodyPr/>
                    <a:lstStyle/>
                    <a:p>
                      <a:pPr algn="ctr"/>
                      <a:r>
                        <a:rPr lang="de-DE" dirty="0"/>
                        <a:t>6</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3909067202"/>
                  </a:ext>
                </a:extLst>
              </a:tr>
            </a:tbl>
          </a:graphicData>
        </a:graphic>
      </p:graphicFrame>
      <p:graphicFrame>
        <p:nvGraphicFramePr>
          <p:cNvPr id="15" name="Tabelle 14">
            <a:extLst>
              <a:ext uri="{FF2B5EF4-FFF2-40B4-BE49-F238E27FC236}">
                <a16:creationId xmlns:a16="http://schemas.microsoft.com/office/drawing/2014/main" id="{C6B94532-8CE7-4672-A384-8A395DC93FCF}"/>
              </a:ext>
            </a:extLst>
          </p:cNvPr>
          <p:cNvGraphicFramePr>
            <a:graphicFrameLocks noGrp="1"/>
          </p:cNvGraphicFramePr>
          <p:nvPr>
            <p:extLst>
              <p:ext uri="{D42A27DB-BD31-4B8C-83A1-F6EECF244321}">
                <p14:modId xmlns:p14="http://schemas.microsoft.com/office/powerpoint/2010/main" val="1274395799"/>
              </p:ext>
            </p:extLst>
          </p:nvPr>
        </p:nvGraphicFramePr>
        <p:xfrm>
          <a:off x="5508104" y="4543425"/>
          <a:ext cx="2375591" cy="1463040"/>
        </p:xfrm>
        <a:graphic>
          <a:graphicData uri="http://schemas.openxmlformats.org/drawingml/2006/table">
            <a:tbl>
              <a:tblPr firstRow="1" bandRow="1">
                <a:tableStyleId>{5C22544A-7EE6-4342-B048-85BDC9FD1C3A}</a:tableStyleId>
              </a:tblPr>
              <a:tblGrid>
                <a:gridCol w="651696">
                  <a:extLst>
                    <a:ext uri="{9D8B030D-6E8A-4147-A177-3AD203B41FA5}">
                      <a16:colId xmlns:a16="http://schemas.microsoft.com/office/drawing/2014/main" val="2730364866"/>
                    </a:ext>
                  </a:extLst>
                </a:gridCol>
                <a:gridCol w="875377">
                  <a:extLst>
                    <a:ext uri="{9D8B030D-6E8A-4147-A177-3AD203B41FA5}">
                      <a16:colId xmlns:a16="http://schemas.microsoft.com/office/drawing/2014/main" val="92849060"/>
                    </a:ext>
                  </a:extLst>
                </a:gridCol>
                <a:gridCol w="848518">
                  <a:extLst>
                    <a:ext uri="{9D8B030D-6E8A-4147-A177-3AD203B41FA5}">
                      <a16:colId xmlns:a16="http://schemas.microsoft.com/office/drawing/2014/main" val="1815704572"/>
                    </a:ext>
                  </a:extLst>
                </a:gridCol>
              </a:tblGrid>
              <a:tr h="360000">
                <a:tc gridSpan="3">
                  <a:txBody>
                    <a:bodyPr/>
                    <a:lstStyle/>
                    <a:p>
                      <a:pPr algn="ctr"/>
                      <a:r>
                        <a:rPr lang="de-DE" dirty="0"/>
                        <a:t>BA</a:t>
                      </a:r>
                    </a:p>
                  </a:txBody>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EID(b)</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2</a:t>
                      </a:r>
                    </a:p>
                  </a:txBody>
                  <a:tcPr/>
                </a:tc>
                <a:tc>
                  <a:txBody>
                    <a:bodyPr/>
                    <a:lstStyle/>
                    <a:p>
                      <a:pPr algn="ctr"/>
                      <a:r>
                        <a:rPr lang="de-DE" dirty="0"/>
                        <a:t>4</a:t>
                      </a:r>
                    </a:p>
                  </a:txBody>
                  <a:tcPr/>
                </a:tc>
                <a:tc>
                  <a:txBody>
                    <a:bodyPr/>
                    <a:lstStyle/>
                    <a:p>
                      <a:pPr algn="ctr"/>
                      <a:r>
                        <a:rPr lang="de-DE" dirty="0"/>
                        <a:t>5</a:t>
                      </a:r>
                    </a:p>
                  </a:txBody>
                  <a:tcPr/>
                </a:tc>
                <a:extLst>
                  <a:ext uri="{0D108BD9-81ED-4DB2-BD59-A6C34878D82A}">
                    <a16:rowId xmlns:a16="http://schemas.microsoft.com/office/drawing/2014/main" val="1805798852"/>
                  </a:ext>
                </a:extLst>
              </a:tr>
              <a:tr h="360000">
                <a:tc>
                  <a:txBody>
                    <a:bodyPr/>
                    <a:lstStyle/>
                    <a:p>
                      <a:pPr algn="ctr"/>
                      <a:r>
                        <a:rPr lang="de-DE" dirty="0"/>
                        <a:t>4</a:t>
                      </a:r>
                    </a:p>
                  </a:txBody>
                  <a:tcPr/>
                </a:tc>
                <a:tc>
                  <a:txBody>
                    <a:bodyPr/>
                    <a:lstStyle/>
                    <a:p>
                      <a:pPr algn="ctr"/>
                      <a:r>
                        <a:rPr lang="de-DE" dirty="0"/>
                        <a:t>1</a:t>
                      </a:r>
                    </a:p>
                  </a:txBody>
                  <a:tcPr/>
                </a:tc>
                <a:tc>
                  <a:txBody>
                    <a:bodyPr/>
                    <a:lstStyle/>
                    <a:p>
                      <a:pPr algn="ctr"/>
                      <a:r>
                        <a:rPr lang="de-DE" dirty="0"/>
                        <a:t>3</a:t>
                      </a:r>
                    </a:p>
                  </a:txBody>
                  <a:tcPr/>
                </a:tc>
                <a:extLst>
                  <a:ext uri="{0D108BD9-81ED-4DB2-BD59-A6C34878D82A}">
                    <a16:rowId xmlns:a16="http://schemas.microsoft.com/office/drawing/2014/main" val="3823240988"/>
                  </a:ext>
                </a:extLst>
              </a:tr>
            </a:tbl>
          </a:graphicData>
        </a:graphic>
      </p:graphicFrame>
      <p:graphicFrame>
        <p:nvGraphicFramePr>
          <p:cNvPr id="16" name="Tabelle 15">
            <a:extLst>
              <a:ext uri="{FF2B5EF4-FFF2-40B4-BE49-F238E27FC236}">
                <a16:creationId xmlns:a16="http://schemas.microsoft.com/office/drawing/2014/main" id="{D408F549-9B71-4CC6-AFE9-B678ECACA7CE}"/>
              </a:ext>
            </a:extLst>
          </p:cNvPr>
          <p:cNvGraphicFramePr>
            <a:graphicFrameLocks noGrp="1"/>
          </p:cNvGraphicFramePr>
          <p:nvPr>
            <p:extLst>
              <p:ext uri="{D42A27DB-BD31-4B8C-83A1-F6EECF244321}">
                <p14:modId xmlns:p14="http://schemas.microsoft.com/office/powerpoint/2010/main" val="1833138255"/>
              </p:ext>
            </p:extLst>
          </p:nvPr>
        </p:nvGraphicFramePr>
        <p:xfrm>
          <a:off x="9613247" y="3501008"/>
          <a:ext cx="3239673" cy="1097280"/>
        </p:xfrm>
        <a:graphic>
          <a:graphicData uri="http://schemas.openxmlformats.org/drawingml/2006/table">
            <a:tbl>
              <a:tblPr firstRow="1" bandRow="1">
                <a:tableStyleId>{5C22544A-7EE6-4342-B048-85BDC9FD1C3A}</a:tableStyleId>
              </a:tblPr>
              <a:tblGrid>
                <a:gridCol w="654841">
                  <a:extLst>
                    <a:ext uri="{9D8B030D-6E8A-4147-A177-3AD203B41FA5}">
                      <a16:colId xmlns:a16="http://schemas.microsoft.com/office/drawing/2014/main" val="2730364866"/>
                    </a:ext>
                  </a:extLst>
                </a:gridCol>
                <a:gridCol w="879602">
                  <a:extLst>
                    <a:ext uri="{9D8B030D-6E8A-4147-A177-3AD203B41FA5}">
                      <a16:colId xmlns:a16="http://schemas.microsoft.com/office/drawing/2014/main" val="92849060"/>
                    </a:ext>
                  </a:extLst>
                </a:gridCol>
                <a:gridCol w="852615">
                  <a:extLst>
                    <a:ext uri="{9D8B030D-6E8A-4147-A177-3AD203B41FA5}">
                      <a16:colId xmlns:a16="http://schemas.microsoft.com/office/drawing/2014/main" val="1815704572"/>
                    </a:ext>
                  </a:extLst>
                </a:gridCol>
                <a:gridCol w="852615">
                  <a:extLst>
                    <a:ext uri="{9D8B030D-6E8A-4147-A177-3AD203B41FA5}">
                      <a16:colId xmlns:a16="http://schemas.microsoft.com/office/drawing/2014/main" val="3788514487"/>
                    </a:ext>
                  </a:extLst>
                </a:gridCol>
              </a:tblGrid>
              <a:tr h="360000">
                <a:tc gridSpan="4">
                  <a:txBody>
                    <a:bodyPr/>
                    <a:lstStyle/>
                    <a:p>
                      <a:pPr algn="ctr"/>
                      <a:r>
                        <a:rPr lang="de-DE" dirty="0"/>
                        <a:t>ABA</a:t>
                      </a:r>
                    </a:p>
                  </a:txBody>
                  <a:tcPr/>
                </a:tc>
                <a:tc hMerge="1">
                  <a:txBody>
                    <a:bodyPr/>
                    <a:lstStyle/>
                    <a:p>
                      <a:pPr algn="ctr"/>
                      <a:endParaRPr lang="de-DE" dirty="0"/>
                    </a:p>
                  </a:txBody>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EID(b)</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2</a:t>
                      </a:r>
                    </a:p>
                  </a:txBody>
                  <a:tcPr/>
                </a:tc>
                <a:tc>
                  <a:txBody>
                    <a:bodyPr/>
                    <a:lstStyle/>
                    <a:p>
                      <a:pPr algn="ctr"/>
                      <a:r>
                        <a:rPr lang="de-DE" dirty="0"/>
                        <a:t>1</a:t>
                      </a:r>
                    </a:p>
                  </a:txBody>
                  <a:tcPr/>
                </a:tc>
                <a:tc>
                  <a:txBody>
                    <a:bodyPr/>
                    <a:lstStyle/>
                    <a:p>
                      <a:pPr algn="ctr"/>
                      <a:r>
                        <a:rPr lang="de-DE" dirty="0"/>
                        <a:t>4</a:t>
                      </a:r>
                    </a:p>
                  </a:txBody>
                  <a:tcPr/>
                </a:tc>
                <a:tc>
                  <a:txBody>
                    <a:bodyPr/>
                    <a:lstStyle/>
                    <a:p>
                      <a:pPr algn="ctr"/>
                      <a:r>
                        <a:rPr lang="de-DE" dirty="0"/>
                        <a:t>5</a:t>
                      </a:r>
                    </a:p>
                  </a:txBody>
                  <a:tcPr/>
                </a:tc>
                <a:extLst>
                  <a:ext uri="{0D108BD9-81ED-4DB2-BD59-A6C34878D82A}">
                    <a16:rowId xmlns:a16="http://schemas.microsoft.com/office/drawing/2014/main" val="1805798852"/>
                  </a:ext>
                </a:extLst>
              </a:tr>
            </a:tbl>
          </a:graphicData>
        </a:graphic>
      </p:graphicFrame>
      <p:sp>
        <p:nvSpPr>
          <p:cNvPr id="19" name="Pfeil: nach rechts 18">
            <a:extLst>
              <a:ext uri="{FF2B5EF4-FFF2-40B4-BE49-F238E27FC236}">
                <a16:creationId xmlns:a16="http://schemas.microsoft.com/office/drawing/2014/main" id="{3077EF89-21F5-42ED-8FFA-158159ED5DD7}"/>
              </a:ext>
            </a:extLst>
          </p:cNvPr>
          <p:cNvSpPr/>
          <p:nvPr/>
        </p:nvSpPr>
        <p:spPr bwMode="auto">
          <a:xfrm>
            <a:off x="-4066971" y="4409207"/>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0889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05B1A1-1EA9-4617-AD33-A8CE93E1FAC0}"/>
              </a:ext>
            </a:extLst>
          </p:cNvPr>
          <p:cNvSpPr>
            <a:spLocks noGrp="1"/>
          </p:cNvSpPr>
          <p:nvPr>
            <p:ph type="title"/>
          </p:nvPr>
        </p:nvSpPr>
        <p:spPr>
          <a:xfrm>
            <a:off x="539750" y="1740115"/>
            <a:ext cx="8061325" cy="358560"/>
          </a:xfrm>
        </p:spPr>
        <p:txBody>
          <a:bodyPr/>
          <a:lstStyle/>
          <a:p>
            <a:r>
              <a:rPr lang="de-DE" dirty="0"/>
              <a:t>Mining – </a:t>
            </a:r>
            <a:r>
              <a:rPr lang="de-DE" dirty="0" err="1"/>
              <a:t>Spade</a:t>
            </a:r>
            <a:r>
              <a:rPr lang="de-DE" dirty="0"/>
              <a:t> </a:t>
            </a:r>
          </a:p>
        </p:txBody>
      </p:sp>
      <p:sp>
        <p:nvSpPr>
          <p:cNvPr id="4" name="Fußzeilenplatzhalter 3">
            <a:extLst>
              <a:ext uri="{FF2B5EF4-FFF2-40B4-BE49-F238E27FC236}">
                <a16:creationId xmlns:a16="http://schemas.microsoft.com/office/drawing/2014/main" id="{1CE9A7FB-1D2C-4229-9552-5D99643EC58F}"/>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26A1DF78-7C45-4A09-AC23-64152C09935F}"/>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16</a:t>
            </a:fld>
            <a:endParaRPr lang="de-DE" altLang="de-DE"/>
          </a:p>
        </p:txBody>
      </p:sp>
      <p:sp>
        <p:nvSpPr>
          <p:cNvPr id="10" name="Pfeil: nach rechts 9">
            <a:extLst>
              <a:ext uri="{FF2B5EF4-FFF2-40B4-BE49-F238E27FC236}">
                <a16:creationId xmlns:a16="http://schemas.microsoft.com/office/drawing/2014/main" id="{9E4270F0-21B9-451B-B808-37513BAB2FBF}"/>
              </a:ext>
            </a:extLst>
          </p:cNvPr>
          <p:cNvSpPr/>
          <p:nvPr/>
        </p:nvSpPr>
        <p:spPr bwMode="auto">
          <a:xfrm>
            <a:off x="539552" y="3081546"/>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graphicFrame>
        <p:nvGraphicFramePr>
          <p:cNvPr id="12" name="Tabelle 11">
            <a:extLst>
              <a:ext uri="{FF2B5EF4-FFF2-40B4-BE49-F238E27FC236}">
                <a16:creationId xmlns:a16="http://schemas.microsoft.com/office/drawing/2014/main" id="{C7DCA4DA-E19E-41EE-A05D-D36C2573ECC2}"/>
              </a:ext>
            </a:extLst>
          </p:cNvPr>
          <p:cNvGraphicFramePr>
            <a:graphicFrameLocks noGrp="1"/>
          </p:cNvGraphicFramePr>
          <p:nvPr>
            <p:extLst>
              <p:ext uri="{D42A27DB-BD31-4B8C-83A1-F6EECF244321}">
                <p14:modId xmlns:p14="http://schemas.microsoft.com/office/powerpoint/2010/main" val="4132953544"/>
              </p:ext>
            </p:extLst>
          </p:nvPr>
        </p:nvGraphicFramePr>
        <p:xfrm>
          <a:off x="-5437112" y="2920432"/>
          <a:ext cx="1800000" cy="256032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730364866"/>
                    </a:ext>
                  </a:extLst>
                </a:gridCol>
                <a:gridCol w="900000">
                  <a:extLst>
                    <a:ext uri="{9D8B030D-6E8A-4147-A177-3AD203B41FA5}">
                      <a16:colId xmlns:a16="http://schemas.microsoft.com/office/drawing/2014/main" val="92849060"/>
                    </a:ext>
                  </a:extLst>
                </a:gridCol>
              </a:tblGrid>
              <a:tr h="360000">
                <a:tc gridSpan="2">
                  <a:txBody>
                    <a:bodyPr/>
                    <a:lstStyle/>
                    <a:p>
                      <a:pPr algn="ctr"/>
                      <a:r>
                        <a:rPr lang="de-DE" dirty="0"/>
                        <a:t>A</a:t>
                      </a:r>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algn="ctr"/>
                      <a:r>
                        <a:rPr lang="de-DE" dirty="0">
                          <a:solidFill>
                            <a:schemeClr val="bg1"/>
                          </a:solidFill>
                        </a:rPr>
                        <a:t>EID</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1</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1</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5</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1</a:t>
                      </a:r>
                    </a:p>
                  </a:txBody>
                  <a:tcPr/>
                </a:tc>
                <a:extLst>
                  <a:ext uri="{0D108BD9-81ED-4DB2-BD59-A6C34878D82A}">
                    <a16:rowId xmlns:a16="http://schemas.microsoft.com/office/drawing/2014/main" val="3909067202"/>
                  </a:ext>
                </a:extLst>
              </a:tr>
              <a:tr h="360000">
                <a:tc>
                  <a:txBody>
                    <a:bodyPr/>
                    <a:lstStyle/>
                    <a:p>
                      <a:pPr algn="ctr"/>
                      <a:r>
                        <a:rPr lang="de-DE" dirty="0"/>
                        <a:t>4</a:t>
                      </a:r>
                    </a:p>
                  </a:txBody>
                  <a:tcPr/>
                </a:tc>
                <a:tc>
                  <a:txBody>
                    <a:bodyPr/>
                    <a:lstStyle/>
                    <a:p>
                      <a:pPr algn="ctr"/>
                      <a:r>
                        <a:rPr lang="de-DE" dirty="0"/>
                        <a:t>3</a:t>
                      </a:r>
                    </a:p>
                  </a:txBody>
                  <a:tcPr/>
                </a:tc>
                <a:extLst>
                  <a:ext uri="{0D108BD9-81ED-4DB2-BD59-A6C34878D82A}">
                    <a16:rowId xmlns:a16="http://schemas.microsoft.com/office/drawing/2014/main" val="35538744"/>
                  </a:ext>
                </a:extLst>
              </a:tr>
            </a:tbl>
          </a:graphicData>
        </a:graphic>
      </p:graphicFrame>
      <p:graphicFrame>
        <p:nvGraphicFramePr>
          <p:cNvPr id="13" name="Tabelle 12">
            <a:extLst>
              <a:ext uri="{FF2B5EF4-FFF2-40B4-BE49-F238E27FC236}">
                <a16:creationId xmlns:a16="http://schemas.microsoft.com/office/drawing/2014/main" id="{98DD9F07-3786-4559-83B1-C1AC00B7C2CA}"/>
              </a:ext>
            </a:extLst>
          </p:cNvPr>
          <p:cNvGraphicFramePr>
            <a:graphicFrameLocks noGrp="1"/>
          </p:cNvGraphicFramePr>
          <p:nvPr>
            <p:extLst>
              <p:ext uri="{D42A27DB-BD31-4B8C-83A1-F6EECF244321}">
                <p14:modId xmlns:p14="http://schemas.microsoft.com/office/powerpoint/2010/main" val="4258498470"/>
              </p:ext>
            </p:extLst>
          </p:nvPr>
        </p:nvGraphicFramePr>
        <p:xfrm>
          <a:off x="-3529050" y="2920432"/>
          <a:ext cx="1800000" cy="256032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730364866"/>
                    </a:ext>
                  </a:extLst>
                </a:gridCol>
                <a:gridCol w="900000">
                  <a:extLst>
                    <a:ext uri="{9D8B030D-6E8A-4147-A177-3AD203B41FA5}">
                      <a16:colId xmlns:a16="http://schemas.microsoft.com/office/drawing/2014/main" val="92849060"/>
                    </a:ext>
                  </a:extLst>
                </a:gridCol>
              </a:tblGrid>
              <a:tr h="360000">
                <a:tc gridSpan="2">
                  <a:txBody>
                    <a:bodyPr/>
                    <a:lstStyle/>
                    <a:p>
                      <a:pPr algn="ctr"/>
                      <a:r>
                        <a:rPr lang="de-DE" dirty="0"/>
                        <a:t>B</a:t>
                      </a:r>
                    </a:p>
                  </a:txBody>
                  <a:tcPr/>
                </a:tc>
                <a:tc hMerge="1">
                  <a:txBody>
                    <a:bodyPr/>
                    <a:lstStyle/>
                    <a:p>
                      <a:pPr algn="ctr"/>
                      <a:endParaRPr lang="de-DE" dirty="0"/>
                    </a:p>
                  </a:txBody>
                  <a:tcPr/>
                </a:tc>
                <a:extLst>
                  <a:ext uri="{0D108BD9-81ED-4DB2-BD59-A6C34878D82A}">
                    <a16:rowId xmlns:a16="http://schemas.microsoft.com/office/drawing/2014/main" val="2698220253"/>
                  </a:ext>
                </a:extLst>
              </a:tr>
              <a:tr h="360000">
                <a:tc>
                  <a:txBody>
                    <a:bodyPr/>
                    <a:lstStyle/>
                    <a:p>
                      <a:pPr algn="ctr"/>
                      <a:r>
                        <a:rPr lang="de-DE" dirty="0">
                          <a:solidFill>
                            <a:schemeClr val="bg1"/>
                          </a:solidFill>
                        </a:rPr>
                        <a:t>SID</a:t>
                      </a:r>
                    </a:p>
                  </a:txBody>
                  <a:tcPr>
                    <a:solidFill>
                      <a:schemeClr val="accent1"/>
                    </a:solidFill>
                  </a:tcPr>
                </a:tc>
                <a:tc>
                  <a:txBody>
                    <a:bodyPr/>
                    <a:lstStyle/>
                    <a:p>
                      <a:pPr algn="ctr"/>
                      <a:r>
                        <a:rPr lang="de-DE" dirty="0">
                          <a:solidFill>
                            <a:schemeClr val="bg1"/>
                          </a:solidFill>
                        </a:rPr>
                        <a:t>EID</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4</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6</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2</a:t>
                      </a:r>
                    </a:p>
                  </a:txBody>
                  <a:tcPr/>
                </a:tc>
                <a:extLst>
                  <a:ext uri="{0D108BD9-81ED-4DB2-BD59-A6C34878D82A}">
                    <a16:rowId xmlns:a16="http://schemas.microsoft.com/office/drawing/2014/main" val="3909067202"/>
                  </a:ext>
                </a:extLst>
              </a:tr>
              <a:tr h="360000">
                <a:tc>
                  <a:txBody>
                    <a:bodyPr/>
                    <a:lstStyle/>
                    <a:p>
                      <a:pPr algn="ctr"/>
                      <a:r>
                        <a:rPr lang="de-DE" dirty="0"/>
                        <a:t>4</a:t>
                      </a:r>
                    </a:p>
                  </a:txBody>
                  <a:tcPr/>
                </a:tc>
                <a:tc>
                  <a:txBody>
                    <a:bodyPr/>
                    <a:lstStyle/>
                    <a:p>
                      <a:pPr algn="ctr"/>
                      <a:r>
                        <a:rPr lang="de-DE" dirty="0"/>
                        <a:t>1</a:t>
                      </a:r>
                    </a:p>
                  </a:txBody>
                  <a:tcPr/>
                </a:tc>
                <a:extLst>
                  <a:ext uri="{0D108BD9-81ED-4DB2-BD59-A6C34878D82A}">
                    <a16:rowId xmlns:a16="http://schemas.microsoft.com/office/drawing/2014/main" val="2910792745"/>
                  </a:ext>
                </a:extLst>
              </a:tr>
            </a:tbl>
          </a:graphicData>
        </a:graphic>
      </p:graphicFrame>
      <p:sp>
        <p:nvSpPr>
          <p:cNvPr id="11" name="Pfeil: nach rechts 10">
            <a:extLst>
              <a:ext uri="{FF2B5EF4-FFF2-40B4-BE49-F238E27FC236}">
                <a16:creationId xmlns:a16="http://schemas.microsoft.com/office/drawing/2014/main" id="{08F19F93-087A-4925-93B0-788E5EF82903}"/>
              </a:ext>
            </a:extLst>
          </p:cNvPr>
          <p:cNvSpPr/>
          <p:nvPr/>
        </p:nvSpPr>
        <p:spPr bwMode="auto">
          <a:xfrm>
            <a:off x="2987973" y="5101657"/>
            <a:ext cx="864096" cy="504056"/>
          </a:xfrm>
          <a:prstGeom prst="rightArrow">
            <a:avLst/>
          </a:pr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graphicFrame>
        <p:nvGraphicFramePr>
          <p:cNvPr id="14" name="Tabelle 13">
            <a:extLst>
              <a:ext uri="{FF2B5EF4-FFF2-40B4-BE49-F238E27FC236}">
                <a16:creationId xmlns:a16="http://schemas.microsoft.com/office/drawing/2014/main" id="{282B9494-06B0-486D-A4B5-B185130FB75D}"/>
              </a:ext>
            </a:extLst>
          </p:cNvPr>
          <p:cNvGraphicFramePr>
            <a:graphicFrameLocks noGrp="1"/>
          </p:cNvGraphicFramePr>
          <p:nvPr>
            <p:extLst>
              <p:ext uri="{D42A27DB-BD31-4B8C-83A1-F6EECF244321}">
                <p14:modId xmlns:p14="http://schemas.microsoft.com/office/powerpoint/2010/main" val="1078070011"/>
              </p:ext>
            </p:extLst>
          </p:nvPr>
        </p:nvGraphicFramePr>
        <p:xfrm>
          <a:off x="1691680" y="2349500"/>
          <a:ext cx="2375591" cy="2194560"/>
        </p:xfrm>
        <a:graphic>
          <a:graphicData uri="http://schemas.openxmlformats.org/drawingml/2006/table">
            <a:tbl>
              <a:tblPr firstRow="1" bandRow="1">
                <a:tableStyleId>{5C22544A-7EE6-4342-B048-85BDC9FD1C3A}</a:tableStyleId>
              </a:tblPr>
              <a:tblGrid>
                <a:gridCol w="651696">
                  <a:extLst>
                    <a:ext uri="{9D8B030D-6E8A-4147-A177-3AD203B41FA5}">
                      <a16:colId xmlns:a16="http://schemas.microsoft.com/office/drawing/2014/main" val="2730364866"/>
                    </a:ext>
                  </a:extLst>
                </a:gridCol>
                <a:gridCol w="875377">
                  <a:extLst>
                    <a:ext uri="{9D8B030D-6E8A-4147-A177-3AD203B41FA5}">
                      <a16:colId xmlns:a16="http://schemas.microsoft.com/office/drawing/2014/main" val="92849060"/>
                    </a:ext>
                  </a:extLst>
                </a:gridCol>
                <a:gridCol w="848518">
                  <a:extLst>
                    <a:ext uri="{9D8B030D-6E8A-4147-A177-3AD203B41FA5}">
                      <a16:colId xmlns:a16="http://schemas.microsoft.com/office/drawing/2014/main" val="1815704572"/>
                    </a:ext>
                  </a:extLst>
                </a:gridCol>
              </a:tblGrid>
              <a:tr h="360000">
                <a:tc gridSpan="3">
                  <a:txBody>
                    <a:bodyPr/>
                    <a:lstStyle/>
                    <a:p>
                      <a:pPr algn="ctr"/>
                      <a:r>
                        <a:rPr lang="de-DE" dirty="0"/>
                        <a:t>AB</a:t>
                      </a:r>
                    </a:p>
                  </a:txBody>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EID(b)</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1</a:t>
                      </a:r>
                    </a:p>
                  </a:txBody>
                  <a:tcPr/>
                </a:tc>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1805798852"/>
                  </a:ext>
                </a:extLst>
              </a:tr>
              <a:tr h="360000">
                <a:tc>
                  <a:txBody>
                    <a:bodyPr/>
                    <a:lstStyle/>
                    <a:p>
                      <a:pPr algn="ctr"/>
                      <a:r>
                        <a:rPr lang="de-DE" dirty="0"/>
                        <a:t>2</a:t>
                      </a:r>
                    </a:p>
                  </a:txBody>
                  <a:tcPr/>
                </a:tc>
                <a:tc>
                  <a:txBody>
                    <a:bodyPr/>
                    <a:lstStyle/>
                    <a:p>
                      <a:pPr algn="ctr"/>
                      <a:r>
                        <a:rPr lang="de-DE" dirty="0"/>
                        <a:t>1</a:t>
                      </a:r>
                    </a:p>
                  </a:txBody>
                  <a:tcPr/>
                </a:tc>
                <a:tc>
                  <a:txBody>
                    <a:bodyPr/>
                    <a:lstStyle/>
                    <a:p>
                      <a:pPr algn="ctr"/>
                      <a:r>
                        <a:rPr lang="de-DE" dirty="0"/>
                        <a:t>4</a:t>
                      </a:r>
                    </a:p>
                  </a:txBody>
                  <a:tcPr/>
                </a:tc>
                <a:extLst>
                  <a:ext uri="{0D108BD9-81ED-4DB2-BD59-A6C34878D82A}">
                    <a16:rowId xmlns:a16="http://schemas.microsoft.com/office/drawing/2014/main" val="3823240988"/>
                  </a:ext>
                </a:extLst>
              </a:tr>
              <a:tr h="360000">
                <a:tc>
                  <a:txBody>
                    <a:bodyPr/>
                    <a:lstStyle/>
                    <a:p>
                      <a:pPr algn="ctr"/>
                      <a:r>
                        <a:rPr lang="de-DE" dirty="0"/>
                        <a:t>2</a:t>
                      </a:r>
                    </a:p>
                  </a:txBody>
                  <a:tcPr/>
                </a:tc>
                <a:tc>
                  <a:txBody>
                    <a:bodyPr/>
                    <a:lstStyle/>
                    <a:p>
                      <a:pPr algn="ctr"/>
                      <a:r>
                        <a:rPr lang="de-DE" dirty="0"/>
                        <a:t>5</a:t>
                      </a:r>
                    </a:p>
                  </a:txBody>
                  <a:tcPr/>
                </a:tc>
                <a:tc>
                  <a:txBody>
                    <a:bodyPr/>
                    <a:lstStyle/>
                    <a:p>
                      <a:pPr algn="ctr"/>
                      <a:r>
                        <a:rPr lang="de-DE" dirty="0"/>
                        <a:t>6</a:t>
                      </a:r>
                    </a:p>
                  </a:txBody>
                  <a:tcPr/>
                </a:tc>
                <a:extLst>
                  <a:ext uri="{0D108BD9-81ED-4DB2-BD59-A6C34878D82A}">
                    <a16:rowId xmlns:a16="http://schemas.microsoft.com/office/drawing/2014/main" val="549536898"/>
                  </a:ext>
                </a:extLst>
              </a:tr>
              <a:tr h="360000">
                <a:tc>
                  <a:txBody>
                    <a:bodyPr/>
                    <a:lstStyle/>
                    <a:p>
                      <a:pPr algn="ctr"/>
                      <a:r>
                        <a:rPr lang="de-DE" dirty="0"/>
                        <a:t>3</a:t>
                      </a:r>
                    </a:p>
                  </a:txBody>
                  <a:tcPr/>
                </a:tc>
                <a:tc>
                  <a:txBody>
                    <a:bodyPr/>
                    <a:lstStyle/>
                    <a:p>
                      <a:pPr algn="ctr"/>
                      <a:r>
                        <a:rPr lang="de-DE" dirty="0"/>
                        <a:t>1</a:t>
                      </a:r>
                    </a:p>
                  </a:txBody>
                  <a:tcPr/>
                </a:tc>
                <a:tc>
                  <a:txBody>
                    <a:bodyPr/>
                    <a:lstStyle/>
                    <a:p>
                      <a:pPr algn="ctr"/>
                      <a:r>
                        <a:rPr lang="de-DE" dirty="0"/>
                        <a:t>2</a:t>
                      </a:r>
                    </a:p>
                  </a:txBody>
                  <a:tcPr/>
                </a:tc>
                <a:extLst>
                  <a:ext uri="{0D108BD9-81ED-4DB2-BD59-A6C34878D82A}">
                    <a16:rowId xmlns:a16="http://schemas.microsoft.com/office/drawing/2014/main" val="3909067202"/>
                  </a:ext>
                </a:extLst>
              </a:tr>
            </a:tbl>
          </a:graphicData>
        </a:graphic>
      </p:graphicFrame>
      <p:graphicFrame>
        <p:nvGraphicFramePr>
          <p:cNvPr id="15" name="Tabelle 14">
            <a:extLst>
              <a:ext uri="{FF2B5EF4-FFF2-40B4-BE49-F238E27FC236}">
                <a16:creationId xmlns:a16="http://schemas.microsoft.com/office/drawing/2014/main" id="{C6B94532-8CE7-4672-A384-8A395DC93FCF}"/>
              </a:ext>
            </a:extLst>
          </p:cNvPr>
          <p:cNvGraphicFramePr>
            <a:graphicFrameLocks noGrp="1"/>
          </p:cNvGraphicFramePr>
          <p:nvPr>
            <p:extLst>
              <p:ext uri="{D42A27DB-BD31-4B8C-83A1-F6EECF244321}">
                <p14:modId xmlns:p14="http://schemas.microsoft.com/office/powerpoint/2010/main" val="560876061"/>
              </p:ext>
            </p:extLst>
          </p:nvPr>
        </p:nvGraphicFramePr>
        <p:xfrm>
          <a:off x="4579218" y="2359660"/>
          <a:ext cx="2375591" cy="1463040"/>
        </p:xfrm>
        <a:graphic>
          <a:graphicData uri="http://schemas.openxmlformats.org/drawingml/2006/table">
            <a:tbl>
              <a:tblPr firstRow="1" bandRow="1">
                <a:tableStyleId>{5C22544A-7EE6-4342-B048-85BDC9FD1C3A}</a:tableStyleId>
              </a:tblPr>
              <a:tblGrid>
                <a:gridCol w="651696">
                  <a:extLst>
                    <a:ext uri="{9D8B030D-6E8A-4147-A177-3AD203B41FA5}">
                      <a16:colId xmlns:a16="http://schemas.microsoft.com/office/drawing/2014/main" val="2730364866"/>
                    </a:ext>
                  </a:extLst>
                </a:gridCol>
                <a:gridCol w="875377">
                  <a:extLst>
                    <a:ext uri="{9D8B030D-6E8A-4147-A177-3AD203B41FA5}">
                      <a16:colId xmlns:a16="http://schemas.microsoft.com/office/drawing/2014/main" val="92849060"/>
                    </a:ext>
                  </a:extLst>
                </a:gridCol>
                <a:gridCol w="848518">
                  <a:extLst>
                    <a:ext uri="{9D8B030D-6E8A-4147-A177-3AD203B41FA5}">
                      <a16:colId xmlns:a16="http://schemas.microsoft.com/office/drawing/2014/main" val="1815704572"/>
                    </a:ext>
                  </a:extLst>
                </a:gridCol>
              </a:tblGrid>
              <a:tr h="360000">
                <a:tc gridSpan="3">
                  <a:txBody>
                    <a:bodyPr/>
                    <a:lstStyle/>
                    <a:p>
                      <a:pPr algn="ctr"/>
                      <a:r>
                        <a:rPr lang="de-DE" dirty="0"/>
                        <a:t>BA</a:t>
                      </a:r>
                    </a:p>
                  </a:txBody>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EID(b)</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2</a:t>
                      </a:r>
                    </a:p>
                  </a:txBody>
                  <a:tcPr/>
                </a:tc>
                <a:tc>
                  <a:txBody>
                    <a:bodyPr/>
                    <a:lstStyle/>
                    <a:p>
                      <a:pPr algn="ctr"/>
                      <a:r>
                        <a:rPr lang="de-DE" dirty="0"/>
                        <a:t>4</a:t>
                      </a:r>
                    </a:p>
                  </a:txBody>
                  <a:tcPr/>
                </a:tc>
                <a:tc>
                  <a:txBody>
                    <a:bodyPr/>
                    <a:lstStyle/>
                    <a:p>
                      <a:pPr algn="ctr"/>
                      <a:r>
                        <a:rPr lang="de-DE" dirty="0"/>
                        <a:t>5</a:t>
                      </a:r>
                    </a:p>
                  </a:txBody>
                  <a:tcPr/>
                </a:tc>
                <a:extLst>
                  <a:ext uri="{0D108BD9-81ED-4DB2-BD59-A6C34878D82A}">
                    <a16:rowId xmlns:a16="http://schemas.microsoft.com/office/drawing/2014/main" val="1805798852"/>
                  </a:ext>
                </a:extLst>
              </a:tr>
              <a:tr h="360000">
                <a:tc>
                  <a:txBody>
                    <a:bodyPr/>
                    <a:lstStyle/>
                    <a:p>
                      <a:pPr algn="ctr"/>
                      <a:r>
                        <a:rPr lang="de-DE" dirty="0"/>
                        <a:t>4</a:t>
                      </a:r>
                    </a:p>
                  </a:txBody>
                  <a:tcPr/>
                </a:tc>
                <a:tc>
                  <a:txBody>
                    <a:bodyPr/>
                    <a:lstStyle/>
                    <a:p>
                      <a:pPr algn="ctr"/>
                      <a:r>
                        <a:rPr lang="de-DE" dirty="0"/>
                        <a:t>1</a:t>
                      </a:r>
                    </a:p>
                  </a:txBody>
                  <a:tcPr/>
                </a:tc>
                <a:tc>
                  <a:txBody>
                    <a:bodyPr/>
                    <a:lstStyle/>
                    <a:p>
                      <a:pPr algn="ctr"/>
                      <a:r>
                        <a:rPr lang="de-DE" dirty="0"/>
                        <a:t>3</a:t>
                      </a:r>
                    </a:p>
                  </a:txBody>
                  <a:tcPr/>
                </a:tc>
                <a:extLst>
                  <a:ext uri="{0D108BD9-81ED-4DB2-BD59-A6C34878D82A}">
                    <a16:rowId xmlns:a16="http://schemas.microsoft.com/office/drawing/2014/main" val="3823240988"/>
                  </a:ext>
                </a:extLst>
              </a:tr>
            </a:tbl>
          </a:graphicData>
        </a:graphic>
      </p:graphicFrame>
      <p:graphicFrame>
        <p:nvGraphicFramePr>
          <p:cNvPr id="16" name="Tabelle 15">
            <a:extLst>
              <a:ext uri="{FF2B5EF4-FFF2-40B4-BE49-F238E27FC236}">
                <a16:creationId xmlns:a16="http://schemas.microsoft.com/office/drawing/2014/main" id="{C4BE9D36-F53B-4BFA-B6EA-DD006984C9FB}"/>
              </a:ext>
            </a:extLst>
          </p:cNvPr>
          <p:cNvGraphicFramePr>
            <a:graphicFrameLocks noGrp="1"/>
          </p:cNvGraphicFramePr>
          <p:nvPr>
            <p:extLst>
              <p:ext uri="{D42A27DB-BD31-4B8C-83A1-F6EECF244321}">
                <p14:modId xmlns:p14="http://schemas.microsoft.com/office/powerpoint/2010/main" val="3145280278"/>
              </p:ext>
            </p:extLst>
          </p:nvPr>
        </p:nvGraphicFramePr>
        <p:xfrm>
          <a:off x="3964864" y="4805045"/>
          <a:ext cx="3239673" cy="1097280"/>
        </p:xfrm>
        <a:graphic>
          <a:graphicData uri="http://schemas.openxmlformats.org/drawingml/2006/table">
            <a:tbl>
              <a:tblPr firstRow="1" bandRow="1">
                <a:tableStyleId>{5C22544A-7EE6-4342-B048-85BDC9FD1C3A}</a:tableStyleId>
              </a:tblPr>
              <a:tblGrid>
                <a:gridCol w="654841">
                  <a:extLst>
                    <a:ext uri="{9D8B030D-6E8A-4147-A177-3AD203B41FA5}">
                      <a16:colId xmlns:a16="http://schemas.microsoft.com/office/drawing/2014/main" val="2730364866"/>
                    </a:ext>
                  </a:extLst>
                </a:gridCol>
                <a:gridCol w="879602">
                  <a:extLst>
                    <a:ext uri="{9D8B030D-6E8A-4147-A177-3AD203B41FA5}">
                      <a16:colId xmlns:a16="http://schemas.microsoft.com/office/drawing/2014/main" val="92849060"/>
                    </a:ext>
                  </a:extLst>
                </a:gridCol>
                <a:gridCol w="852615">
                  <a:extLst>
                    <a:ext uri="{9D8B030D-6E8A-4147-A177-3AD203B41FA5}">
                      <a16:colId xmlns:a16="http://schemas.microsoft.com/office/drawing/2014/main" val="1815704572"/>
                    </a:ext>
                  </a:extLst>
                </a:gridCol>
                <a:gridCol w="852615">
                  <a:extLst>
                    <a:ext uri="{9D8B030D-6E8A-4147-A177-3AD203B41FA5}">
                      <a16:colId xmlns:a16="http://schemas.microsoft.com/office/drawing/2014/main" val="3788514487"/>
                    </a:ext>
                  </a:extLst>
                </a:gridCol>
              </a:tblGrid>
              <a:tr h="360000">
                <a:tc gridSpan="4">
                  <a:txBody>
                    <a:bodyPr/>
                    <a:lstStyle/>
                    <a:p>
                      <a:pPr algn="ctr"/>
                      <a:r>
                        <a:rPr lang="de-DE" dirty="0"/>
                        <a:t>ABA</a:t>
                      </a:r>
                    </a:p>
                  </a:txBody>
                  <a:tcPr/>
                </a:tc>
                <a:tc hMerge="1">
                  <a:txBody>
                    <a:bodyPr/>
                    <a:lstStyle/>
                    <a:p>
                      <a:pPr algn="ctr"/>
                      <a:endParaRPr lang="de-DE" dirty="0"/>
                    </a:p>
                  </a:txBody>
                  <a:tcPr/>
                </a:tc>
                <a:tc hMerge="1">
                  <a:txBody>
                    <a:bodyPr/>
                    <a:lstStyle/>
                    <a:p>
                      <a:pPr algn="ctr"/>
                      <a:endParaRPr lang="de-DE" dirty="0"/>
                    </a:p>
                  </a:txBody>
                  <a:tcPr/>
                </a:tc>
                <a:tc hMerge="1">
                  <a:txBody>
                    <a:bodyPr/>
                    <a:lstStyle/>
                    <a:p>
                      <a:pPr algn="ctr"/>
                      <a:endParaRPr lang="de-DE" dirty="0"/>
                    </a:p>
                  </a:txBody>
                  <a:tcPr/>
                </a:tc>
                <a:extLst>
                  <a:ext uri="{0D108BD9-81ED-4DB2-BD59-A6C34878D82A}">
                    <a16:rowId xmlns:a16="http://schemas.microsoft.com/office/drawing/2014/main" val="504645071"/>
                  </a:ext>
                </a:extLst>
              </a:tr>
              <a:tr h="360000">
                <a:tc>
                  <a:txBody>
                    <a:bodyPr/>
                    <a:lstStyle/>
                    <a:p>
                      <a:pPr algn="ctr"/>
                      <a:r>
                        <a:rPr lang="de-DE" dirty="0">
                          <a:solidFill>
                            <a:schemeClr val="bg1"/>
                          </a:solidFill>
                        </a:rPr>
                        <a:t>SID</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EID(b)</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EID(a)</a:t>
                      </a:r>
                    </a:p>
                  </a:txBody>
                  <a:tcPr>
                    <a:solidFill>
                      <a:schemeClr val="accent1"/>
                    </a:solidFill>
                  </a:tcPr>
                </a:tc>
                <a:extLst>
                  <a:ext uri="{0D108BD9-81ED-4DB2-BD59-A6C34878D82A}">
                    <a16:rowId xmlns:a16="http://schemas.microsoft.com/office/drawing/2014/main" val="3159066248"/>
                  </a:ext>
                </a:extLst>
              </a:tr>
              <a:tr h="360000">
                <a:tc>
                  <a:txBody>
                    <a:bodyPr/>
                    <a:lstStyle/>
                    <a:p>
                      <a:pPr algn="ctr"/>
                      <a:r>
                        <a:rPr lang="de-DE" dirty="0"/>
                        <a:t>2</a:t>
                      </a:r>
                    </a:p>
                  </a:txBody>
                  <a:tcPr/>
                </a:tc>
                <a:tc>
                  <a:txBody>
                    <a:bodyPr/>
                    <a:lstStyle/>
                    <a:p>
                      <a:pPr algn="ctr"/>
                      <a:r>
                        <a:rPr lang="de-DE" dirty="0"/>
                        <a:t>1</a:t>
                      </a:r>
                    </a:p>
                  </a:txBody>
                  <a:tcPr/>
                </a:tc>
                <a:tc>
                  <a:txBody>
                    <a:bodyPr/>
                    <a:lstStyle/>
                    <a:p>
                      <a:pPr algn="ctr"/>
                      <a:r>
                        <a:rPr lang="de-DE" dirty="0"/>
                        <a:t>4</a:t>
                      </a:r>
                    </a:p>
                  </a:txBody>
                  <a:tcPr/>
                </a:tc>
                <a:tc>
                  <a:txBody>
                    <a:bodyPr/>
                    <a:lstStyle/>
                    <a:p>
                      <a:pPr algn="ctr"/>
                      <a:r>
                        <a:rPr lang="de-DE" dirty="0"/>
                        <a:t>5</a:t>
                      </a:r>
                    </a:p>
                  </a:txBody>
                  <a:tcPr/>
                </a:tc>
                <a:extLst>
                  <a:ext uri="{0D108BD9-81ED-4DB2-BD59-A6C34878D82A}">
                    <a16:rowId xmlns:a16="http://schemas.microsoft.com/office/drawing/2014/main" val="1805798852"/>
                  </a:ext>
                </a:extLst>
              </a:tr>
            </a:tbl>
          </a:graphicData>
        </a:graphic>
      </p:graphicFrame>
    </p:spTree>
    <p:extLst>
      <p:ext uri="{BB962C8B-B14F-4D97-AF65-F5344CB8AC3E}">
        <p14:creationId xmlns:p14="http://schemas.microsoft.com/office/powerpoint/2010/main" val="2672111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52E56-7241-4DDE-87DF-913989836F51}"/>
              </a:ext>
            </a:extLst>
          </p:cNvPr>
          <p:cNvSpPr>
            <a:spLocks noGrp="1"/>
          </p:cNvSpPr>
          <p:nvPr>
            <p:ph type="title"/>
          </p:nvPr>
        </p:nvSpPr>
        <p:spPr>
          <a:xfrm>
            <a:off x="539750" y="1740115"/>
            <a:ext cx="8061325" cy="358560"/>
          </a:xfrm>
        </p:spPr>
        <p:txBody>
          <a:bodyPr/>
          <a:lstStyle/>
          <a:p>
            <a:r>
              <a:rPr lang="de-DE" dirty="0"/>
              <a:t>Probleme </a:t>
            </a:r>
            <a:r>
              <a:rPr lang="de-DE" altLang="de-DE" dirty="0"/>
              <a:t>– Performance</a:t>
            </a:r>
            <a:r>
              <a:rPr lang="de-DE" dirty="0"/>
              <a:t> </a:t>
            </a:r>
          </a:p>
        </p:txBody>
      </p:sp>
      <p:graphicFrame>
        <p:nvGraphicFramePr>
          <p:cNvPr id="6" name="Inhaltsplatzhalter 5">
            <a:extLst>
              <a:ext uri="{FF2B5EF4-FFF2-40B4-BE49-F238E27FC236}">
                <a16:creationId xmlns:a16="http://schemas.microsoft.com/office/drawing/2014/main" id="{913DA2BE-854D-4D07-91BD-E17EBB9D62E0}"/>
              </a:ext>
            </a:extLst>
          </p:cNvPr>
          <p:cNvGraphicFramePr>
            <a:graphicFrameLocks noGrp="1"/>
          </p:cNvGraphicFramePr>
          <p:nvPr>
            <p:ph idx="1"/>
            <p:extLst>
              <p:ext uri="{D42A27DB-BD31-4B8C-83A1-F6EECF244321}">
                <p14:modId xmlns:p14="http://schemas.microsoft.com/office/powerpoint/2010/main" val="2864139233"/>
              </p:ext>
            </p:extLst>
          </p:nvPr>
        </p:nvGraphicFramePr>
        <p:xfrm>
          <a:off x="539750" y="2349500"/>
          <a:ext cx="8061327" cy="3403600"/>
        </p:xfrm>
        <a:graphic>
          <a:graphicData uri="http://schemas.openxmlformats.org/drawingml/2006/table">
            <a:tbl>
              <a:tblPr firstRow="1" bandRow="1">
                <a:tableStyleId>{5C22544A-7EE6-4342-B048-85BDC9FD1C3A}</a:tableStyleId>
              </a:tblPr>
              <a:tblGrid>
                <a:gridCol w="2520082">
                  <a:extLst>
                    <a:ext uri="{9D8B030D-6E8A-4147-A177-3AD203B41FA5}">
                      <a16:colId xmlns:a16="http://schemas.microsoft.com/office/drawing/2014/main" val="3253387698"/>
                    </a:ext>
                  </a:extLst>
                </a:gridCol>
                <a:gridCol w="2520280">
                  <a:extLst>
                    <a:ext uri="{9D8B030D-6E8A-4147-A177-3AD203B41FA5}">
                      <a16:colId xmlns:a16="http://schemas.microsoft.com/office/drawing/2014/main" val="2917174346"/>
                    </a:ext>
                  </a:extLst>
                </a:gridCol>
                <a:gridCol w="3020965">
                  <a:extLst>
                    <a:ext uri="{9D8B030D-6E8A-4147-A177-3AD203B41FA5}">
                      <a16:colId xmlns:a16="http://schemas.microsoft.com/office/drawing/2014/main" val="505994954"/>
                    </a:ext>
                  </a:extLst>
                </a:gridCol>
              </a:tblGrid>
              <a:tr h="370840">
                <a:tc>
                  <a:txBody>
                    <a:bodyPr/>
                    <a:lstStyle/>
                    <a:p>
                      <a:r>
                        <a:rPr lang="de-DE" dirty="0"/>
                        <a:t>Schritt</a:t>
                      </a:r>
                    </a:p>
                  </a:txBody>
                  <a:tcPr/>
                </a:tc>
                <a:tc>
                  <a:txBody>
                    <a:bodyPr/>
                    <a:lstStyle/>
                    <a:p>
                      <a:r>
                        <a:rPr lang="de-DE" dirty="0"/>
                        <a:t>Laufzeit 320 Routen</a:t>
                      </a:r>
                    </a:p>
                  </a:txBody>
                  <a:tcPr/>
                </a:tc>
                <a:tc>
                  <a:txBody>
                    <a:bodyPr/>
                    <a:lstStyle/>
                    <a:p>
                      <a:r>
                        <a:rPr lang="de-DE" dirty="0"/>
                        <a:t>Hochrechnung 1710671 R</a:t>
                      </a:r>
                    </a:p>
                  </a:txBody>
                  <a:tcPr/>
                </a:tc>
                <a:extLst>
                  <a:ext uri="{0D108BD9-81ED-4DB2-BD59-A6C34878D82A}">
                    <a16:rowId xmlns:a16="http://schemas.microsoft.com/office/drawing/2014/main" val="1686717309"/>
                  </a:ext>
                </a:extLst>
              </a:tr>
              <a:tr h="370840">
                <a:tc>
                  <a:txBody>
                    <a:bodyPr/>
                    <a:lstStyle/>
                    <a:p>
                      <a:r>
                        <a:rPr lang="de-DE" altLang="de-DE" dirty="0" err="1"/>
                        <a:t>Trajectory</a:t>
                      </a:r>
                      <a:r>
                        <a:rPr lang="de-DE" altLang="de-DE" dirty="0"/>
                        <a:t> </a:t>
                      </a:r>
                      <a:r>
                        <a:rPr lang="de-DE" altLang="de-DE" dirty="0" err="1"/>
                        <a:t>Abstraction</a:t>
                      </a:r>
                      <a:endParaRPr lang="de-DE" dirty="0"/>
                    </a:p>
                  </a:txBody>
                  <a:tcPr/>
                </a:tc>
                <a:tc>
                  <a:txBody>
                    <a:bodyPr/>
                    <a:lstStyle/>
                    <a:p>
                      <a:r>
                        <a:rPr lang="de-DE" dirty="0"/>
                        <a:t>175,394 sec ≈ 2,9 min</a:t>
                      </a:r>
                    </a:p>
                  </a:txBody>
                  <a:tcPr/>
                </a:tc>
                <a:tc>
                  <a:txBody>
                    <a:bodyPr/>
                    <a:lstStyle/>
                    <a:p>
                      <a:r>
                        <a:rPr lang="de-DE" dirty="0"/>
                        <a:t>≈ 258,4 h – O(n)</a:t>
                      </a:r>
                    </a:p>
                  </a:txBody>
                  <a:tcPr/>
                </a:tc>
                <a:extLst>
                  <a:ext uri="{0D108BD9-81ED-4DB2-BD59-A6C34878D82A}">
                    <a16:rowId xmlns:a16="http://schemas.microsoft.com/office/drawing/2014/main" val="504839270"/>
                  </a:ext>
                </a:extLst>
              </a:tr>
              <a:tr h="370840">
                <a:tc>
                  <a:txBody>
                    <a:bodyPr/>
                    <a:lstStyle/>
                    <a:p>
                      <a:r>
                        <a:rPr lang="de-DE" altLang="de-DE" dirty="0"/>
                        <a:t>Common Segment Discovery</a:t>
                      </a:r>
                      <a:endParaRPr lang="de-DE" dirty="0"/>
                    </a:p>
                  </a:txBody>
                  <a:tcPr/>
                </a:tc>
                <a:tc>
                  <a:txBody>
                    <a:bodyPr/>
                    <a:lstStyle/>
                    <a:p>
                      <a:r>
                        <a:rPr lang="de-DE" dirty="0"/>
                        <a:t>229,171 sec ≈ 3,8 min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2071,86 h – O(n*log(n))</a:t>
                      </a:r>
                    </a:p>
                    <a:p>
                      <a:endParaRPr lang="de-DE" dirty="0"/>
                    </a:p>
                  </a:txBody>
                  <a:tcPr/>
                </a:tc>
                <a:extLst>
                  <a:ext uri="{0D108BD9-81ED-4DB2-BD59-A6C34878D82A}">
                    <a16:rowId xmlns:a16="http://schemas.microsoft.com/office/drawing/2014/main" val="1831106362"/>
                  </a:ext>
                </a:extLst>
              </a:tr>
              <a:tr h="370840">
                <a:tc>
                  <a:txBody>
                    <a:bodyPr/>
                    <a:lstStyle/>
                    <a:p>
                      <a:r>
                        <a:rPr lang="de-DE" dirty="0"/>
                        <a:t>Data </a:t>
                      </a:r>
                      <a:r>
                        <a:rPr lang="de-DE" dirty="0" err="1"/>
                        <a:t>Convertion</a:t>
                      </a:r>
                      <a:endParaRPr lang="de-DE" dirty="0"/>
                    </a:p>
                  </a:txBody>
                  <a:tcPr/>
                </a:tc>
                <a:tc>
                  <a:txBody>
                    <a:bodyPr/>
                    <a:lstStyle/>
                    <a:p>
                      <a:r>
                        <a:rPr lang="de-DE" dirty="0"/>
                        <a:t>1,066 sec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95 min – O(n)</a:t>
                      </a:r>
                    </a:p>
                  </a:txBody>
                  <a:tcPr/>
                </a:tc>
                <a:extLst>
                  <a:ext uri="{0D108BD9-81ED-4DB2-BD59-A6C34878D82A}">
                    <a16:rowId xmlns:a16="http://schemas.microsoft.com/office/drawing/2014/main" val="39843385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Frequent Route Mining CM – Spam (5%)</a:t>
                      </a:r>
                    </a:p>
                  </a:txBody>
                  <a:tcPr/>
                </a:tc>
                <a:tc>
                  <a:txBody>
                    <a:bodyPr/>
                    <a:lstStyle/>
                    <a:p>
                      <a:r>
                        <a:rPr lang="de-DE" dirty="0"/>
                        <a:t>122,498 sec ≈ 2 min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181,9 h</a:t>
                      </a:r>
                    </a:p>
                  </a:txBody>
                  <a:tcPr/>
                </a:tc>
                <a:extLst>
                  <a:ext uri="{0D108BD9-81ED-4DB2-BD59-A6C34878D82A}">
                    <a16:rowId xmlns:a16="http://schemas.microsoft.com/office/drawing/2014/main" val="2362970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Frequent Route Mining </a:t>
                      </a:r>
                      <a:r>
                        <a:rPr lang="de-DE" dirty="0" err="1"/>
                        <a:t>prefixSpan</a:t>
                      </a:r>
                      <a:r>
                        <a:rPr lang="de-DE" dirty="0"/>
                        <a:t> (5%)</a:t>
                      </a:r>
                    </a:p>
                  </a:txBody>
                  <a:tcPr/>
                </a:tc>
                <a:tc>
                  <a:txBody>
                    <a:bodyPr/>
                    <a:lstStyle/>
                    <a:p>
                      <a:r>
                        <a:rPr lang="de-DE" dirty="0"/>
                        <a:t>0,344 sec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30,65 min – O(n)</a:t>
                      </a:r>
                    </a:p>
                  </a:txBody>
                  <a:tcPr/>
                </a:tc>
                <a:extLst>
                  <a:ext uri="{0D108BD9-81ED-4DB2-BD59-A6C34878D82A}">
                    <a16:rowId xmlns:a16="http://schemas.microsoft.com/office/drawing/2014/main" val="9762688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Min Laufzeit</a:t>
                      </a:r>
                    </a:p>
                  </a:txBody>
                  <a:tcPr/>
                </a:tc>
                <a:tc>
                  <a:txBody>
                    <a:bodyPr/>
                    <a:lstStyle/>
                    <a:p>
                      <a:r>
                        <a:rPr lang="de-DE" dirty="0"/>
                        <a:t>406 sec ≈ 6,766 min</a:t>
                      </a:r>
                    </a:p>
                  </a:txBody>
                  <a:tcPr/>
                </a:tc>
                <a:tc>
                  <a:txBody>
                    <a:bodyPr/>
                    <a:lstStyle/>
                    <a:p>
                      <a:r>
                        <a:rPr lang="de-DE" dirty="0"/>
                        <a:t>2332,36 h ≈ 97 Tage</a:t>
                      </a:r>
                    </a:p>
                  </a:txBody>
                  <a:tcPr/>
                </a:tc>
                <a:extLst>
                  <a:ext uri="{0D108BD9-81ED-4DB2-BD59-A6C34878D82A}">
                    <a16:rowId xmlns:a16="http://schemas.microsoft.com/office/drawing/2014/main" val="1399452647"/>
                  </a:ext>
                </a:extLst>
              </a:tr>
            </a:tbl>
          </a:graphicData>
        </a:graphic>
      </p:graphicFrame>
      <p:sp>
        <p:nvSpPr>
          <p:cNvPr id="4" name="Fußzeilenplatzhalter 3">
            <a:extLst>
              <a:ext uri="{FF2B5EF4-FFF2-40B4-BE49-F238E27FC236}">
                <a16:creationId xmlns:a16="http://schemas.microsoft.com/office/drawing/2014/main" id="{728E494E-0930-4DE9-91C6-1A809385B087}"/>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EB6B783C-F242-4097-A7F6-8DA1523AF520}"/>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17</a:t>
            </a:fld>
            <a:endParaRPr lang="de-DE" altLang="de-DE"/>
          </a:p>
        </p:txBody>
      </p:sp>
    </p:spTree>
    <p:extLst>
      <p:ext uri="{BB962C8B-B14F-4D97-AF65-F5344CB8AC3E}">
        <p14:creationId xmlns:p14="http://schemas.microsoft.com/office/powerpoint/2010/main" val="1303018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52E56-7241-4DDE-87DF-913989836F51}"/>
              </a:ext>
            </a:extLst>
          </p:cNvPr>
          <p:cNvSpPr>
            <a:spLocks noGrp="1"/>
          </p:cNvSpPr>
          <p:nvPr>
            <p:ph type="title"/>
          </p:nvPr>
        </p:nvSpPr>
        <p:spPr>
          <a:xfrm>
            <a:off x="539750" y="1740115"/>
            <a:ext cx="8061325" cy="358560"/>
          </a:xfrm>
        </p:spPr>
        <p:txBody>
          <a:bodyPr/>
          <a:lstStyle/>
          <a:p>
            <a:r>
              <a:rPr lang="de-DE" dirty="0"/>
              <a:t>Probleme </a:t>
            </a:r>
            <a:r>
              <a:rPr lang="de-DE" altLang="de-DE" dirty="0"/>
              <a:t>– Performance</a:t>
            </a:r>
            <a:r>
              <a:rPr lang="de-DE" dirty="0"/>
              <a:t> </a:t>
            </a:r>
          </a:p>
        </p:txBody>
      </p:sp>
      <p:graphicFrame>
        <p:nvGraphicFramePr>
          <p:cNvPr id="6" name="Inhaltsplatzhalter 5">
            <a:extLst>
              <a:ext uri="{FF2B5EF4-FFF2-40B4-BE49-F238E27FC236}">
                <a16:creationId xmlns:a16="http://schemas.microsoft.com/office/drawing/2014/main" id="{913DA2BE-854D-4D07-91BD-E17EBB9D62E0}"/>
              </a:ext>
            </a:extLst>
          </p:cNvPr>
          <p:cNvGraphicFramePr>
            <a:graphicFrameLocks noGrp="1"/>
          </p:cNvGraphicFramePr>
          <p:nvPr>
            <p:ph idx="1"/>
            <p:extLst>
              <p:ext uri="{D42A27DB-BD31-4B8C-83A1-F6EECF244321}">
                <p14:modId xmlns:p14="http://schemas.microsoft.com/office/powerpoint/2010/main" val="3246284340"/>
              </p:ext>
            </p:extLst>
          </p:nvPr>
        </p:nvGraphicFramePr>
        <p:xfrm>
          <a:off x="539750" y="2349500"/>
          <a:ext cx="8061327" cy="3403600"/>
        </p:xfrm>
        <a:graphic>
          <a:graphicData uri="http://schemas.openxmlformats.org/drawingml/2006/table">
            <a:tbl>
              <a:tblPr firstRow="1" bandRow="1">
                <a:tableStyleId>{5C22544A-7EE6-4342-B048-85BDC9FD1C3A}</a:tableStyleId>
              </a:tblPr>
              <a:tblGrid>
                <a:gridCol w="2520082">
                  <a:extLst>
                    <a:ext uri="{9D8B030D-6E8A-4147-A177-3AD203B41FA5}">
                      <a16:colId xmlns:a16="http://schemas.microsoft.com/office/drawing/2014/main" val="3253387698"/>
                    </a:ext>
                  </a:extLst>
                </a:gridCol>
                <a:gridCol w="2520280">
                  <a:extLst>
                    <a:ext uri="{9D8B030D-6E8A-4147-A177-3AD203B41FA5}">
                      <a16:colId xmlns:a16="http://schemas.microsoft.com/office/drawing/2014/main" val="2917174346"/>
                    </a:ext>
                  </a:extLst>
                </a:gridCol>
                <a:gridCol w="3020965">
                  <a:extLst>
                    <a:ext uri="{9D8B030D-6E8A-4147-A177-3AD203B41FA5}">
                      <a16:colId xmlns:a16="http://schemas.microsoft.com/office/drawing/2014/main" val="505994954"/>
                    </a:ext>
                  </a:extLst>
                </a:gridCol>
              </a:tblGrid>
              <a:tr h="370840">
                <a:tc>
                  <a:txBody>
                    <a:bodyPr/>
                    <a:lstStyle/>
                    <a:p>
                      <a:r>
                        <a:rPr lang="de-DE" dirty="0"/>
                        <a:t>Schritt</a:t>
                      </a:r>
                    </a:p>
                  </a:txBody>
                  <a:tcPr/>
                </a:tc>
                <a:tc>
                  <a:txBody>
                    <a:bodyPr/>
                    <a:lstStyle/>
                    <a:p>
                      <a:r>
                        <a:rPr lang="de-DE" dirty="0"/>
                        <a:t>Laufzeit 320 Routen</a:t>
                      </a:r>
                    </a:p>
                  </a:txBody>
                  <a:tcPr/>
                </a:tc>
                <a:tc>
                  <a:txBody>
                    <a:bodyPr/>
                    <a:lstStyle/>
                    <a:p>
                      <a:r>
                        <a:rPr lang="de-DE" dirty="0"/>
                        <a:t>Hochrechnung 1710671 R</a:t>
                      </a:r>
                    </a:p>
                  </a:txBody>
                  <a:tcPr/>
                </a:tc>
                <a:extLst>
                  <a:ext uri="{0D108BD9-81ED-4DB2-BD59-A6C34878D82A}">
                    <a16:rowId xmlns:a16="http://schemas.microsoft.com/office/drawing/2014/main" val="1686717309"/>
                  </a:ext>
                </a:extLst>
              </a:tr>
              <a:tr h="370840">
                <a:tc>
                  <a:txBody>
                    <a:bodyPr/>
                    <a:lstStyle/>
                    <a:p>
                      <a:r>
                        <a:rPr lang="de-DE" altLang="de-DE" dirty="0" err="1"/>
                        <a:t>Trajectory</a:t>
                      </a:r>
                      <a:r>
                        <a:rPr lang="de-DE" altLang="de-DE" dirty="0"/>
                        <a:t> </a:t>
                      </a:r>
                      <a:r>
                        <a:rPr lang="de-DE" altLang="de-DE" dirty="0" err="1"/>
                        <a:t>Abstraction</a:t>
                      </a:r>
                      <a:endParaRPr lang="de-DE" dirty="0"/>
                    </a:p>
                  </a:txBody>
                  <a:tcPr/>
                </a:tc>
                <a:tc>
                  <a:txBody>
                    <a:bodyPr/>
                    <a:lstStyle/>
                    <a:p>
                      <a:r>
                        <a:rPr lang="de-DE" dirty="0"/>
                        <a:t>129,249 s ≈ 2,15 min</a:t>
                      </a:r>
                    </a:p>
                  </a:txBody>
                  <a:tcPr/>
                </a:tc>
                <a:tc>
                  <a:txBody>
                    <a:bodyPr/>
                    <a:lstStyle/>
                    <a:p>
                      <a:r>
                        <a:rPr lang="de-DE" dirty="0"/>
                        <a:t>≈ 191,9 h – O(n)</a:t>
                      </a:r>
                    </a:p>
                  </a:txBody>
                  <a:tcPr/>
                </a:tc>
                <a:extLst>
                  <a:ext uri="{0D108BD9-81ED-4DB2-BD59-A6C34878D82A}">
                    <a16:rowId xmlns:a16="http://schemas.microsoft.com/office/drawing/2014/main" val="504839270"/>
                  </a:ext>
                </a:extLst>
              </a:tr>
              <a:tr h="370840">
                <a:tc>
                  <a:txBody>
                    <a:bodyPr/>
                    <a:lstStyle/>
                    <a:p>
                      <a:r>
                        <a:rPr lang="de-DE" altLang="de-DE" dirty="0"/>
                        <a:t>Common Segment Discovery</a:t>
                      </a:r>
                      <a:endParaRPr lang="de-DE" dirty="0"/>
                    </a:p>
                  </a:txBody>
                  <a:tcPr/>
                </a:tc>
                <a:tc>
                  <a:txBody>
                    <a:bodyPr/>
                    <a:lstStyle/>
                    <a:p>
                      <a:r>
                        <a:rPr lang="de-DE" dirty="0"/>
                        <a:t>144,431 s ≈ 2,4 min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1262,75 h – O(n*log(n))</a:t>
                      </a:r>
                    </a:p>
                    <a:p>
                      <a:endParaRPr lang="de-DE" dirty="0"/>
                    </a:p>
                  </a:txBody>
                  <a:tcPr/>
                </a:tc>
                <a:extLst>
                  <a:ext uri="{0D108BD9-81ED-4DB2-BD59-A6C34878D82A}">
                    <a16:rowId xmlns:a16="http://schemas.microsoft.com/office/drawing/2014/main" val="1831106362"/>
                  </a:ext>
                </a:extLst>
              </a:tr>
              <a:tr h="370840">
                <a:tc>
                  <a:txBody>
                    <a:bodyPr/>
                    <a:lstStyle/>
                    <a:p>
                      <a:r>
                        <a:rPr lang="de-DE" dirty="0"/>
                        <a:t>Data </a:t>
                      </a:r>
                      <a:r>
                        <a:rPr lang="de-DE" dirty="0" err="1"/>
                        <a:t>Convertion</a:t>
                      </a:r>
                      <a:endParaRPr lang="de-DE" dirty="0"/>
                    </a:p>
                  </a:txBody>
                  <a:tcPr/>
                </a:tc>
                <a:tc>
                  <a:txBody>
                    <a:bodyPr/>
                    <a:lstStyle/>
                    <a:p>
                      <a:r>
                        <a:rPr lang="de-DE" dirty="0"/>
                        <a:t>0,1 sec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8,8 min – O(n)</a:t>
                      </a:r>
                    </a:p>
                  </a:txBody>
                  <a:tcPr/>
                </a:tc>
                <a:extLst>
                  <a:ext uri="{0D108BD9-81ED-4DB2-BD59-A6C34878D82A}">
                    <a16:rowId xmlns:a16="http://schemas.microsoft.com/office/drawing/2014/main" val="39843385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Frequent Route Mining CM – </a:t>
                      </a:r>
                      <a:r>
                        <a:rPr lang="de-DE" dirty="0" err="1"/>
                        <a:t>Spade</a:t>
                      </a:r>
                      <a:r>
                        <a:rPr lang="de-DE" dirty="0"/>
                        <a:t> (1%)</a:t>
                      </a:r>
                    </a:p>
                  </a:txBody>
                  <a:tcPr/>
                </a:tc>
                <a:tc>
                  <a:txBody>
                    <a:bodyPr/>
                    <a:lstStyle/>
                    <a:p>
                      <a:r>
                        <a:rPr lang="de-DE" dirty="0"/>
                        <a:t>0,38 sec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33,86 min</a:t>
                      </a:r>
                    </a:p>
                  </a:txBody>
                  <a:tcPr/>
                </a:tc>
                <a:extLst>
                  <a:ext uri="{0D108BD9-81ED-4DB2-BD59-A6C34878D82A}">
                    <a16:rowId xmlns:a16="http://schemas.microsoft.com/office/drawing/2014/main" val="2362970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Frequent Route Mining </a:t>
                      </a:r>
                      <a:r>
                        <a:rPr lang="de-DE" dirty="0" err="1"/>
                        <a:t>prefixSpan</a:t>
                      </a:r>
                      <a:r>
                        <a:rPr lang="de-DE" dirty="0"/>
                        <a:t> (1%)</a:t>
                      </a:r>
                    </a:p>
                  </a:txBody>
                  <a:tcPr/>
                </a:tc>
                <a:tc>
                  <a:txBody>
                    <a:bodyPr/>
                    <a:lstStyle/>
                    <a:p>
                      <a:r>
                        <a:rPr lang="de-DE" dirty="0"/>
                        <a:t>0,44 sec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39,2 min – O(n)</a:t>
                      </a:r>
                    </a:p>
                  </a:txBody>
                  <a:tcPr/>
                </a:tc>
                <a:extLst>
                  <a:ext uri="{0D108BD9-81ED-4DB2-BD59-A6C34878D82A}">
                    <a16:rowId xmlns:a16="http://schemas.microsoft.com/office/drawing/2014/main" val="9762688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Min Laufzeit</a:t>
                      </a:r>
                    </a:p>
                  </a:txBody>
                  <a:tcPr/>
                </a:tc>
                <a:tc>
                  <a:txBody>
                    <a:bodyPr/>
                    <a:lstStyle/>
                    <a:p>
                      <a:r>
                        <a:rPr lang="de-DE" dirty="0"/>
                        <a:t>274,16 sec </a:t>
                      </a:r>
                    </a:p>
                  </a:txBody>
                  <a:tcPr/>
                </a:tc>
                <a:tc>
                  <a:txBody>
                    <a:bodyPr/>
                    <a:lstStyle/>
                    <a:p>
                      <a:r>
                        <a:rPr lang="de-DE" dirty="0"/>
                        <a:t>1455,361 h ≈ 60,6 Tage</a:t>
                      </a:r>
                    </a:p>
                  </a:txBody>
                  <a:tcPr/>
                </a:tc>
                <a:extLst>
                  <a:ext uri="{0D108BD9-81ED-4DB2-BD59-A6C34878D82A}">
                    <a16:rowId xmlns:a16="http://schemas.microsoft.com/office/drawing/2014/main" val="1399452647"/>
                  </a:ext>
                </a:extLst>
              </a:tr>
            </a:tbl>
          </a:graphicData>
        </a:graphic>
      </p:graphicFrame>
      <p:sp>
        <p:nvSpPr>
          <p:cNvPr id="4" name="Fußzeilenplatzhalter 3">
            <a:extLst>
              <a:ext uri="{FF2B5EF4-FFF2-40B4-BE49-F238E27FC236}">
                <a16:creationId xmlns:a16="http://schemas.microsoft.com/office/drawing/2014/main" id="{728E494E-0930-4DE9-91C6-1A809385B087}"/>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EB6B783C-F242-4097-A7F6-8DA1523AF520}"/>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18</a:t>
            </a:fld>
            <a:endParaRPr lang="de-DE" altLang="de-DE"/>
          </a:p>
        </p:txBody>
      </p:sp>
    </p:spTree>
    <p:extLst>
      <p:ext uri="{BB962C8B-B14F-4D97-AF65-F5344CB8AC3E}">
        <p14:creationId xmlns:p14="http://schemas.microsoft.com/office/powerpoint/2010/main" val="4195391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CB53D-1024-6F42-8496-1C4225D09861}"/>
              </a:ext>
            </a:extLst>
          </p:cNvPr>
          <p:cNvSpPr>
            <a:spLocks noGrp="1"/>
          </p:cNvSpPr>
          <p:nvPr>
            <p:ph type="title"/>
          </p:nvPr>
        </p:nvSpPr>
        <p:spPr>
          <a:xfrm>
            <a:off x="539750" y="1740115"/>
            <a:ext cx="8061325" cy="358560"/>
          </a:xfrm>
        </p:spPr>
        <p:txBody>
          <a:bodyPr/>
          <a:lstStyle/>
          <a:p>
            <a:r>
              <a:rPr lang="de-DE" dirty="0"/>
              <a:t>Ergebnisse – SPMF Output</a:t>
            </a:r>
          </a:p>
        </p:txBody>
      </p:sp>
      <p:sp>
        <p:nvSpPr>
          <p:cNvPr id="4" name="Fußzeilenplatzhalter 3">
            <a:extLst>
              <a:ext uri="{FF2B5EF4-FFF2-40B4-BE49-F238E27FC236}">
                <a16:creationId xmlns:a16="http://schemas.microsoft.com/office/drawing/2014/main" id="{8829DE24-2044-8648-890F-9683FE7DF6CB}"/>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6E7A7027-923E-C94B-8350-5221C5ED79C5}"/>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19</a:t>
            </a:fld>
            <a:endParaRPr lang="de-DE" altLang="de-DE"/>
          </a:p>
        </p:txBody>
      </p:sp>
      <p:pic>
        <p:nvPicPr>
          <p:cNvPr id="7" name="Inhaltsplatzhalter 7">
            <a:extLst>
              <a:ext uri="{FF2B5EF4-FFF2-40B4-BE49-F238E27FC236}">
                <a16:creationId xmlns:a16="http://schemas.microsoft.com/office/drawing/2014/main" id="{5186AD0D-4F44-B346-9DC5-994DD8244C53}"/>
              </a:ext>
            </a:extLst>
          </p:cNvPr>
          <p:cNvPicPr>
            <a:picLocks noGrp="1" noChangeAspect="1"/>
          </p:cNvPicPr>
          <p:nvPr/>
        </p:nvPicPr>
        <p:blipFill rotWithShape="1">
          <a:blip r:embed="rId3"/>
          <a:srcRect r="5114"/>
          <a:stretch/>
        </p:blipFill>
        <p:spPr bwMode="auto">
          <a:xfrm>
            <a:off x="541338" y="2780928"/>
            <a:ext cx="8207376"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63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el 1">
            <a:extLst>
              <a:ext uri="{FF2B5EF4-FFF2-40B4-BE49-F238E27FC236}">
                <a16:creationId xmlns:a16="http://schemas.microsoft.com/office/drawing/2014/main" id="{8155EC00-7E10-42C1-8DA2-86BDA080B957}"/>
              </a:ext>
            </a:extLst>
          </p:cNvPr>
          <p:cNvSpPr>
            <a:spLocks noGrp="1" noChangeArrowheads="1"/>
          </p:cNvSpPr>
          <p:nvPr>
            <p:ph type="title"/>
          </p:nvPr>
        </p:nvSpPr>
        <p:spPr>
          <a:xfrm>
            <a:off x="539750" y="1739900"/>
            <a:ext cx="8061325" cy="358775"/>
          </a:xfrm>
        </p:spPr>
        <p:txBody>
          <a:bodyPr/>
          <a:lstStyle/>
          <a:p>
            <a:pPr eaLnBrk="1" hangingPunct="1"/>
            <a:r>
              <a:rPr lang="de-DE" altLang="de-DE"/>
              <a:t>Gliederung</a:t>
            </a:r>
          </a:p>
        </p:txBody>
      </p:sp>
      <p:sp>
        <p:nvSpPr>
          <p:cNvPr id="3" name="Inhaltsplatzhalter 2">
            <a:extLst>
              <a:ext uri="{FF2B5EF4-FFF2-40B4-BE49-F238E27FC236}">
                <a16:creationId xmlns:a16="http://schemas.microsoft.com/office/drawing/2014/main" id="{5195106E-8309-0947-9C4D-20B88DB436A2}"/>
              </a:ext>
            </a:extLst>
          </p:cNvPr>
          <p:cNvSpPr>
            <a:spLocks noGrp="1"/>
          </p:cNvSpPr>
          <p:nvPr>
            <p:ph idx="1"/>
          </p:nvPr>
        </p:nvSpPr>
        <p:spPr>
          <a:xfrm>
            <a:off x="901180" y="2708920"/>
            <a:ext cx="3022747" cy="3312368"/>
          </a:xfrm>
        </p:spPr>
        <p:txBody>
          <a:bodyPr/>
          <a:lstStyle/>
          <a:p>
            <a:pPr eaLnBrk="1" hangingPunct="1">
              <a:lnSpc>
                <a:spcPct val="150000"/>
              </a:lnSpc>
              <a:buFont typeface="+mj-lt"/>
              <a:buAutoNum type="arabicPeriod"/>
              <a:defRPr/>
            </a:pPr>
            <a:r>
              <a:rPr lang="de-DE" sz="1800" dirty="0"/>
              <a:t>Ziel des Projekts</a:t>
            </a:r>
          </a:p>
          <a:p>
            <a:pPr eaLnBrk="1" hangingPunct="1">
              <a:lnSpc>
                <a:spcPct val="150000"/>
              </a:lnSpc>
              <a:buFont typeface="+mj-lt"/>
              <a:buAutoNum type="arabicPeriod"/>
              <a:defRPr/>
            </a:pPr>
            <a:r>
              <a:rPr lang="de-DE" sz="1800" dirty="0"/>
              <a:t>Vorgehen</a:t>
            </a:r>
          </a:p>
          <a:p>
            <a:pPr eaLnBrk="1" hangingPunct="1">
              <a:lnSpc>
                <a:spcPct val="150000"/>
              </a:lnSpc>
              <a:buFont typeface="+mj-lt"/>
              <a:buAutoNum type="arabicPeriod"/>
              <a:defRPr/>
            </a:pPr>
            <a:r>
              <a:rPr lang="de-DE" sz="1800" dirty="0"/>
              <a:t>Frequent Route Mining</a:t>
            </a:r>
          </a:p>
          <a:p>
            <a:pPr eaLnBrk="1" hangingPunct="1">
              <a:lnSpc>
                <a:spcPct val="150000"/>
              </a:lnSpc>
              <a:buFont typeface="+mj-lt"/>
              <a:buAutoNum type="arabicPeriod"/>
              <a:defRPr/>
            </a:pPr>
            <a:r>
              <a:rPr lang="de-DE" sz="1800" dirty="0"/>
              <a:t>Probleme</a:t>
            </a:r>
          </a:p>
          <a:p>
            <a:pPr eaLnBrk="1" hangingPunct="1">
              <a:lnSpc>
                <a:spcPct val="150000"/>
              </a:lnSpc>
              <a:buFont typeface="+mj-lt"/>
              <a:buAutoNum type="arabicPeriod"/>
              <a:defRPr/>
            </a:pPr>
            <a:r>
              <a:rPr lang="de-DE" sz="1800" dirty="0"/>
              <a:t>Ergebnisse</a:t>
            </a:r>
          </a:p>
          <a:p>
            <a:pPr eaLnBrk="1" hangingPunct="1">
              <a:lnSpc>
                <a:spcPct val="150000"/>
              </a:lnSpc>
              <a:buFont typeface="+mj-lt"/>
              <a:buAutoNum type="arabicPeriod"/>
              <a:defRPr/>
            </a:pPr>
            <a:r>
              <a:rPr lang="de-DE" sz="1800" dirty="0"/>
              <a:t>Abgleich Projektziele</a:t>
            </a:r>
          </a:p>
          <a:p>
            <a:pPr marL="0" indent="0" eaLnBrk="1" hangingPunct="1">
              <a:defRPr/>
            </a:pPr>
            <a:endParaRPr lang="de-DE" dirty="0"/>
          </a:p>
        </p:txBody>
      </p:sp>
      <p:sp>
        <p:nvSpPr>
          <p:cNvPr id="7171" name="Fußzeilenplatzhalter 3">
            <a:extLst>
              <a:ext uri="{FF2B5EF4-FFF2-40B4-BE49-F238E27FC236}">
                <a16:creationId xmlns:a16="http://schemas.microsoft.com/office/drawing/2014/main" id="{01B14F7D-7FEE-4329-A6A1-E42C821B1E6F}"/>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dirty="0">
                <a:solidFill>
                  <a:schemeClr val="accent1"/>
                </a:solidFill>
              </a:rPr>
              <a:t>Abschlusspräsentation DBPRO 19  | Mark Bauknecht | </a:t>
            </a:r>
            <a:r>
              <a:rPr lang="de-DE" altLang="de-DE" sz="1000" dirty="0" err="1">
                <a:solidFill>
                  <a:schemeClr val="accent1"/>
                </a:solidFill>
              </a:rPr>
              <a:t>Xu</a:t>
            </a:r>
            <a:r>
              <a:rPr lang="de-DE" altLang="de-DE" sz="1000" dirty="0">
                <a:solidFill>
                  <a:schemeClr val="accent1"/>
                </a:solidFill>
              </a:rPr>
              <a:t> Jia Fug Liu | |Karen Verónica </a:t>
            </a:r>
            <a:r>
              <a:rPr lang="de-DE" altLang="de-DE" sz="1000" dirty="0" err="1">
                <a:solidFill>
                  <a:schemeClr val="accent1"/>
                </a:solidFill>
              </a:rPr>
              <a:t>Sacotto</a:t>
            </a:r>
            <a:r>
              <a:rPr lang="de-DE" altLang="de-DE" sz="1000" dirty="0">
                <a:solidFill>
                  <a:schemeClr val="accent1"/>
                </a:solidFill>
              </a:rPr>
              <a:t> Cárdenas</a:t>
            </a:r>
            <a:endParaRPr lang="de-DE" altLang="de-DE" sz="1000" b="0" dirty="0">
              <a:solidFill>
                <a:schemeClr val="accent1"/>
              </a:solidFill>
            </a:endParaRPr>
          </a:p>
        </p:txBody>
      </p:sp>
      <p:sp>
        <p:nvSpPr>
          <p:cNvPr id="7172" name="Foliennummernplatzhalter 4">
            <a:extLst>
              <a:ext uri="{FF2B5EF4-FFF2-40B4-BE49-F238E27FC236}">
                <a16:creationId xmlns:a16="http://schemas.microsoft.com/office/drawing/2014/main" id="{165A5032-E1A8-4812-9C70-94CBFB1EFA63}"/>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956714B6-52F9-4625-B00F-9076049D867A}" type="slidenum">
              <a:rPr lang="de-DE" altLang="de-DE" sz="1000" smtClean="0">
                <a:solidFill>
                  <a:schemeClr val="accent1"/>
                </a:solidFill>
              </a:rPr>
              <a:pPr algn="l"/>
              <a:t>2</a:t>
            </a:fld>
            <a:endParaRPr lang="de-DE" altLang="de-DE" sz="1000">
              <a:solidFill>
                <a:schemeClr val="accent1"/>
              </a:solidFill>
            </a:endParaRPr>
          </a:p>
        </p:txBody>
      </p:sp>
      <p:pic>
        <p:nvPicPr>
          <p:cNvPr id="7173" name="Grafik 5" descr="Ein Bild, das Text, Karte enthält.&#10;&#10;Automatisch generierte Beschreibung">
            <a:extLst>
              <a:ext uri="{FF2B5EF4-FFF2-40B4-BE49-F238E27FC236}">
                <a16:creationId xmlns:a16="http://schemas.microsoft.com/office/drawing/2014/main" id="{2F78C9ED-CAD5-46AC-8AEF-E44EAA3D2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78"/>
          <a:stretch/>
        </p:blipFill>
        <p:spPr bwMode="auto">
          <a:xfrm>
            <a:off x="4860031" y="2349501"/>
            <a:ext cx="3741043" cy="377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E87563-4EFF-A645-9898-F145BC0669CB}"/>
              </a:ext>
            </a:extLst>
          </p:cNvPr>
          <p:cNvSpPr>
            <a:spLocks noGrp="1"/>
          </p:cNvSpPr>
          <p:nvPr>
            <p:ph type="title"/>
          </p:nvPr>
        </p:nvSpPr>
        <p:spPr>
          <a:xfrm>
            <a:off x="539750" y="1740115"/>
            <a:ext cx="8061325" cy="358560"/>
          </a:xfrm>
        </p:spPr>
        <p:txBody>
          <a:bodyPr/>
          <a:lstStyle/>
          <a:p>
            <a:r>
              <a:rPr lang="de-DE" dirty="0"/>
              <a:t>Ergebnisse – </a:t>
            </a:r>
            <a:r>
              <a:rPr lang="de-DE" dirty="0" err="1"/>
              <a:t>Spade</a:t>
            </a:r>
            <a:r>
              <a:rPr lang="de-DE" dirty="0"/>
              <a:t> </a:t>
            </a:r>
            <a:r>
              <a:rPr lang="de-DE" dirty="0" err="1"/>
              <a:t>MinSup</a:t>
            </a:r>
            <a:r>
              <a:rPr lang="de-DE" dirty="0"/>
              <a:t> 0,005 </a:t>
            </a:r>
          </a:p>
        </p:txBody>
      </p:sp>
      <p:sp>
        <p:nvSpPr>
          <p:cNvPr id="3" name="Inhaltsplatzhalter 2">
            <a:extLst>
              <a:ext uri="{FF2B5EF4-FFF2-40B4-BE49-F238E27FC236}">
                <a16:creationId xmlns:a16="http://schemas.microsoft.com/office/drawing/2014/main" id="{D8D700A1-21F1-AE49-A3DF-B3119F985A65}"/>
              </a:ext>
            </a:extLst>
          </p:cNvPr>
          <p:cNvSpPr>
            <a:spLocks noGrp="1"/>
          </p:cNvSpPr>
          <p:nvPr>
            <p:ph idx="1"/>
          </p:nvPr>
        </p:nvSpPr>
        <p:spPr/>
        <p:txBody>
          <a:bodyPr/>
          <a:lstStyle/>
          <a:p>
            <a:pPr>
              <a:buFont typeface="Arial" panose="020B0604020202020204" pitchFamily="34" charset="0"/>
              <a:buChar char="•"/>
            </a:pPr>
            <a:r>
              <a:rPr lang="de-DE" dirty="0"/>
              <a:t>5000 Routen</a:t>
            </a:r>
          </a:p>
          <a:p>
            <a:pPr>
              <a:buFont typeface="Arial" panose="020B0604020202020204" pitchFamily="34" charset="0"/>
              <a:buChar char="•"/>
            </a:pPr>
            <a:r>
              <a:rPr lang="de-DE" dirty="0"/>
              <a:t>Total </a:t>
            </a:r>
            <a:r>
              <a:rPr lang="de-DE" dirty="0" err="1"/>
              <a:t>line</a:t>
            </a:r>
            <a:r>
              <a:rPr lang="de-DE" dirty="0"/>
              <a:t> </a:t>
            </a:r>
            <a:r>
              <a:rPr lang="de-DE" dirty="0" err="1"/>
              <a:t>segments</a:t>
            </a:r>
            <a:r>
              <a:rPr lang="de-DE" dirty="0"/>
              <a:t> </a:t>
            </a:r>
            <a:r>
              <a:rPr lang="de-DE" dirty="0" err="1"/>
              <a:t>processed</a:t>
            </a:r>
            <a:r>
              <a:rPr lang="de-DE" dirty="0"/>
              <a:t>: 87299</a:t>
            </a:r>
          </a:p>
          <a:p>
            <a:pPr>
              <a:buFont typeface="Arial" panose="020B0604020202020204" pitchFamily="34" charset="0"/>
              <a:buChar char="•"/>
            </a:pPr>
            <a:r>
              <a:rPr lang="de-DE" dirty="0"/>
              <a:t>Total </a:t>
            </a:r>
            <a:r>
              <a:rPr lang="de-DE" dirty="0" err="1"/>
              <a:t>common</a:t>
            </a:r>
            <a:r>
              <a:rPr lang="de-DE" dirty="0"/>
              <a:t> </a:t>
            </a:r>
            <a:r>
              <a:rPr lang="de-DE" dirty="0" err="1"/>
              <a:t>segment</a:t>
            </a:r>
            <a:r>
              <a:rPr lang="de-DE" dirty="0"/>
              <a:t> </a:t>
            </a:r>
            <a:r>
              <a:rPr lang="de-DE" dirty="0" err="1"/>
              <a:t>clusters</a:t>
            </a:r>
            <a:r>
              <a:rPr lang="de-DE" dirty="0"/>
              <a:t>: 22219</a:t>
            </a:r>
          </a:p>
          <a:p>
            <a:pPr marL="0" indent="0"/>
            <a:endParaRPr lang="de-DE" dirty="0"/>
          </a:p>
        </p:txBody>
      </p:sp>
      <p:sp>
        <p:nvSpPr>
          <p:cNvPr id="4" name="Fußzeilenplatzhalter 3">
            <a:extLst>
              <a:ext uri="{FF2B5EF4-FFF2-40B4-BE49-F238E27FC236}">
                <a16:creationId xmlns:a16="http://schemas.microsoft.com/office/drawing/2014/main" id="{326ACE86-7678-114B-A384-26F88C155D25}"/>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34BEF686-AF1D-4340-9D29-FDFB48EC1EA0}"/>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20</a:t>
            </a:fld>
            <a:endParaRPr lang="de-DE" altLang="de-DE"/>
          </a:p>
        </p:txBody>
      </p:sp>
      <p:pic>
        <p:nvPicPr>
          <p:cNvPr id="7" name="Grafik 6" descr="Ein Bild, das Text, Screenshot, Karte enthält.&#10;&#10;Automatisch generierte Beschreibung">
            <a:extLst>
              <a:ext uri="{FF2B5EF4-FFF2-40B4-BE49-F238E27FC236}">
                <a16:creationId xmlns:a16="http://schemas.microsoft.com/office/drawing/2014/main" id="{88AAF2B2-D2E4-0D48-83F8-85B524236EE7}"/>
              </a:ext>
            </a:extLst>
          </p:cNvPr>
          <p:cNvPicPr>
            <a:picLocks noChangeAspect="1"/>
          </p:cNvPicPr>
          <p:nvPr/>
        </p:nvPicPr>
        <p:blipFill>
          <a:blip r:embed="rId3"/>
          <a:stretch>
            <a:fillRect/>
          </a:stretch>
        </p:blipFill>
        <p:spPr>
          <a:xfrm>
            <a:off x="4495283" y="2204864"/>
            <a:ext cx="4379838" cy="2713174"/>
          </a:xfrm>
          <a:prstGeom prst="rect">
            <a:avLst/>
          </a:prstGeom>
        </p:spPr>
      </p:pic>
      <p:pic>
        <p:nvPicPr>
          <p:cNvPr id="9" name="Grafik 8" descr="Ein Bild, das Text, Karte enthält.&#10;&#10;Automatisch generierte Beschreibung">
            <a:extLst>
              <a:ext uri="{FF2B5EF4-FFF2-40B4-BE49-F238E27FC236}">
                <a16:creationId xmlns:a16="http://schemas.microsoft.com/office/drawing/2014/main" id="{66CEE790-9262-794B-A9A8-75AE098BB2C6}"/>
              </a:ext>
            </a:extLst>
          </p:cNvPr>
          <p:cNvPicPr>
            <a:picLocks noChangeAspect="1"/>
          </p:cNvPicPr>
          <p:nvPr/>
        </p:nvPicPr>
        <p:blipFill>
          <a:blip r:embed="rId4"/>
          <a:stretch>
            <a:fillRect/>
          </a:stretch>
        </p:blipFill>
        <p:spPr>
          <a:xfrm>
            <a:off x="730250" y="3486316"/>
            <a:ext cx="3765033" cy="2812884"/>
          </a:xfrm>
          <a:prstGeom prst="rect">
            <a:avLst/>
          </a:prstGeom>
        </p:spPr>
      </p:pic>
      <p:sp>
        <p:nvSpPr>
          <p:cNvPr id="11" name="Textfeld 10">
            <a:extLst>
              <a:ext uri="{FF2B5EF4-FFF2-40B4-BE49-F238E27FC236}">
                <a16:creationId xmlns:a16="http://schemas.microsoft.com/office/drawing/2014/main" id="{60D3BC9E-F4A7-084A-BE3F-A33650C336E3}"/>
              </a:ext>
            </a:extLst>
          </p:cNvPr>
          <p:cNvSpPr txBox="1"/>
          <p:nvPr/>
        </p:nvSpPr>
        <p:spPr>
          <a:xfrm>
            <a:off x="5750242" y="5437792"/>
            <a:ext cx="1766830" cy="400110"/>
          </a:xfrm>
          <a:prstGeom prst="rect">
            <a:avLst/>
          </a:prstGeom>
          <a:noFill/>
        </p:spPr>
        <p:txBody>
          <a:bodyPr wrap="none" rtlCol="0">
            <a:spAutoFit/>
          </a:bodyPr>
          <a:lstStyle/>
          <a:p>
            <a:r>
              <a:rPr lang="de-DE" sz="2000" dirty="0" err="1"/>
              <a:t>MinSup</a:t>
            </a:r>
            <a:r>
              <a:rPr lang="de-DE" sz="2000" dirty="0"/>
              <a:t> 0,005</a:t>
            </a:r>
          </a:p>
        </p:txBody>
      </p:sp>
    </p:spTree>
    <p:extLst>
      <p:ext uri="{BB962C8B-B14F-4D97-AF65-F5344CB8AC3E}">
        <p14:creationId xmlns:p14="http://schemas.microsoft.com/office/powerpoint/2010/main" val="3040682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368B08-7DE2-2448-B73E-26AB3BE024B9}"/>
              </a:ext>
            </a:extLst>
          </p:cNvPr>
          <p:cNvSpPr>
            <a:spLocks noGrp="1"/>
          </p:cNvSpPr>
          <p:nvPr>
            <p:ph type="title"/>
          </p:nvPr>
        </p:nvSpPr>
        <p:spPr>
          <a:xfrm>
            <a:off x="539750" y="1740115"/>
            <a:ext cx="8061325" cy="358560"/>
          </a:xfrm>
        </p:spPr>
        <p:txBody>
          <a:bodyPr/>
          <a:lstStyle/>
          <a:p>
            <a:r>
              <a:rPr lang="de-DE" dirty="0"/>
              <a:t>Ergebnisse – </a:t>
            </a:r>
            <a:r>
              <a:rPr lang="de-DE" dirty="0" err="1"/>
              <a:t>Spade</a:t>
            </a:r>
            <a:r>
              <a:rPr lang="de-DE" dirty="0"/>
              <a:t> </a:t>
            </a:r>
            <a:r>
              <a:rPr lang="de-DE" dirty="0" err="1"/>
              <a:t>MinSup</a:t>
            </a:r>
            <a:r>
              <a:rPr lang="de-DE" dirty="0"/>
              <a:t> 0,0025</a:t>
            </a:r>
          </a:p>
        </p:txBody>
      </p:sp>
      <p:sp>
        <p:nvSpPr>
          <p:cNvPr id="4" name="Fußzeilenplatzhalter 3">
            <a:extLst>
              <a:ext uri="{FF2B5EF4-FFF2-40B4-BE49-F238E27FC236}">
                <a16:creationId xmlns:a16="http://schemas.microsoft.com/office/drawing/2014/main" id="{6794FB33-3741-C544-8CF1-20252009E282}"/>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2C0A4069-EE34-7C4E-8776-EE46223ED509}"/>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21</a:t>
            </a:fld>
            <a:endParaRPr lang="de-DE" altLang="de-DE"/>
          </a:p>
        </p:txBody>
      </p:sp>
      <p:pic>
        <p:nvPicPr>
          <p:cNvPr id="15" name="Grafik 14" descr="Ein Bild, das Text, Karte enthält.&#10;&#10;Automatisch generierte Beschreibung">
            <a:extLst>
              <a:ext uri="{FF2B5EF4-FFF2-40B4-BE49-F238E27FC236}">
                <a16:creationId xmlns:a16="http://schemas.microsoft.com/office/drawing/2014/main" id="{50EF9C08-86A9-8248-9413-0BE3E7298376}"/>
              </a:ext>
            </a:extLst>
          </p:cNvPr>
          <p:cNvPicPr>
            <a:picLocks noChangeAspect="1"/>
          </p:cNvPicPr>
          <p:nvPr/>
        </p:nvPicPr>
        <p:blipFill>
          <a:blip r:embed="rId3"/>
          <a:stretch>
            <a:fillRect/>
          </a:stretch>
        </p:blipFill>
        <p:spPr>
          <a:xfrm>
            <a:off x="539750" y="2148981"/>
            <a:ext cx="6012160" cy="4012971"/>
          </a:xfrm>
          <a:prstGeom prst="rect">
            <a:avLst/>
          </a:prstGeom>
        </p:spPr>
      </p:pic>
      <p:pic>
        <p:nvPicPr>
          <p:cNvPr id="17" name="Grafik 16">
            <a:extLst>
              <a:ext uri="{FF2B5EF4-FFF2-40B4-BE49-F238E27FC236}">
                <a16:creationId xmlns:a16="http://schemas.microsoft.com/office/drawing/2014/main" id="{1F37BC58-048D-2140-88D0-93FD5DF9E2BB}"/>
              </a:ext>
            </a:extLst>
          </p:cNvPr>
          <p:cNvPicPr>
            <a:picLocks noChangeAspect="1"/>
          </p:cNvPicPr>
          <p:nvPr/>
        </p:nvPicPr>
        <p:blipFill>
          <a:blip r:embed="rId4"/>
          <a:stretch>
            <a:fillRect/>
          </a:stretch>
        </p:blipFill>
        <p:spPr>
          <a:xfrm>
            <a:off x="5076056" y="2132856"/>
            <a:ext cx="3844478" cy="2815767"/>
          </a:xfrm>
          <a:prstGeom prst="rect">
            <a:avLst/>
          </a:prstGeom>
        </p:spPr>
      </p:pic>
    </p:spTree>
    <p:extLst>
      <p:ext uri="{BB962C8B-B14F-4D97-AF65-F5344CB8AC3E}">
        <p14:creationId xmlns:p14="http://schemas.microsoft.com/office/powerpoint/2010/main" val="318554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el 1">
            <a:extLst>
              <a:ext uri="{FF2B5EF4-FFF2-40B4-BE49-F238E27FC236}">
                <a16:creationId xmlns:a16="http://schemas.microsoft.com/office/drawing/2014/main" id="{A46BDE1C-878B-4FCE-9A9D-982771DD218C}"/>
              </a:ext>
            </a:extLst>
          </p:cNvPr>
          <p:cNvSpPr>
            <a:spLocks noGrp="1" noChangeArrowheads="1"/>
          </p:cNvSpPr>
          <p:nvPr>
            <p:ph type="title"/>
          </p:nvPr>
        </p:nvSpPr>
        <p:spPr>
          <a:xfrm>
            <a:off x="539750" y="1739900"/>
            <a:ext cx="8061325" cy="358775"/>
          </a:xfrm>
        </p:spPr>
        <p:txBody>
          <a:bodyPr/>
          <a:lstStyle/>
          <a:p>
            <a:pPr eaLnBrk="1" hangingPunct="1"/>
            <a:r>
              <a:rPr lang="de-DE" altLang="de-DE" dirty="0"/>
              <a:t>Abgleich Projektziele</a:t>
            </a:r>
          </a:p>
        </p:txBody>
      </p:sp>
      <p:sp>
        <p:nvSpPr>
          <p:cNvPr id="9218" name="Inhaltsplatzhalter 2">
            <a:extLst>
              <a:ext uri="{FF2B5EF4-FFF2-40B4-BE49-F238E27FC236}">
                <a16:creationId xmlns:a16="http://schemas.microsoft.com/office/drawing/2014/main" id="{2ECE6F95-B06C-45DF-A449-AC46DC6C0E68}"/>
              </a:ext>
            </a:extLst>
          </p:cNvPr>
          <p:cNvSpPr>
            <a:spLocks noGrp="1" noChangeArrowheads="1"/>
          </p:cNvSpPr>
          <p:nvPr>
            <p:ph idx="1"/>
          </p:nvPr>
        </p:nvSpPr>
        <p:spPr>
          <a:xfrm>
            <a:off x="539751" y="2349500"/>
            <a:ext cx="6696546" cy="3641725"/>
          </a:xfrm>
        </p:spPr>
        <p:txBody>
          <a:bodyPr/>
          <a:lstStyle/>
          <a:p>
            <a:pPr algn="just" eaLnBrk="1" hangingPunct="1">
              <a:lnSpc>
                <a:spcPct val="200000"/>
              </a:lnSpc>
              <a:buFont typeface="Arial" panose="020B0604020202020204" pitchFamily="34" charset="0"/>
              <a:buChar char="•"/>
            </a:pPr>
            <a:r>
              <a:rPr lang="de-DE" altLang="de-DE" sz="1800" dirty="0"/>
              <a:t>Wissen über GPS Daten und Routen erweitern</a:t>
            </a:r>
          </a:p>
          <a:p>
            <a:pPr algn="just" eaLnBrk="1" hangingPunct="1">
              <a:lnSpc>
                <a:spcPct val="200000"/>
              </a:lnSpc>
              <a:buFont typeface="Arial" panose="020B0604020202020204" pitchFamily="34" charset="0"/>
              <a:buChar char="•"/>
            </a:pPr>
            <a:r>
              <a:rPr lang="de-DE" altLang="de-DE" sz="1800" dirty="0"/>
              <a:t>Routen aus Daten abstrahieren &amp; häufig verwendete     Routen durch Pattern  Mining identifizieren </a:t>
            </a:r>
          </a:p>
          <a:p>
            <a:pPr algn="just" eaLnBrk="1" hangingPunct="1">
              <a:lnSpc>
                <a:spcPct val="200000"/>
              </a:lnSpc>
              <a:buFont typeface="Arial" panose="020B0604020202020204" pitchFamily="34" charset="0"/>
              <a:buChar char="•"/>
            </a:pPr>
            <a:r>
              <a:rPr lang="de-DE" altLang="de-DE" sz="1800" dirty="0" err="1"/>
              <a:t>Sequential</a:t>
            </a:r>
            <a:r>
              <a:rPr lang="de-DE" altLang="de-DE" sz="1800" dirty="0"/>
              <a:t> Pattern Mining kennen lernen</a:t>
            </a:r>
          </a:p>
          <a:p>
            <a:pPr algn="just" eaLnBrk="1" hangingPunct="1">
              <a:lnSpc>
                <a:spcPct val="200000"/>
              </a:lnSpc>
              <a:buFont typeface="Arial" panose="020B0604020202020204" pitchFamily="34" charset="0"/>
              <a:buChar char="•"/>
            </a:pPr>
            <a:r>
              <a:rPr lang="de-DE" altLang="de-DE" sz="1800" dirty="0" err="1"/>
              <a:t>Sequential</a:t>
            </a:r>
            <a:r>
              <a:rPr lang="de-DE" altLang="de-DE" sz="1800" dirty="0"/>
              <a:t> Pattern Mining Algorithmus / Algorithmen verstehen</a:t>
            </a:r>
          </a:p>
          <a:p>
            <a:pPr algn="just" eaLnBrk="1" hangingPunct="1">
              <a:lnSpc>
                <a:spcPct val="200000"/>
              </a:lnSpc>
              <a:buFont typeface="Arial" panose="020B0604020202020204" pitchFamily="34" charset="0"/>
              <a:buChar char="•"/>
            </a:pPr>
            <a:r>
              <a:rPr lang="de-DE" altLang="de-DE" sz="1800" dirty="0"/>
              <a:t>Ergebnisse visualisieren</a:t>
            </a:r>
          </a:p>
        </p:txBody>
      </p:sp>
      <p:sp>
        <p:nvSpPr>
          <p:cNvPr id="9219" name="Fußzeilenplatzhalter 3">
            <a:extLst>
              <a:ext uri="{FF2B5EF4-FFF2-40B4-BE49-F238E27FC236}">
                <a16:creationId xmlns:a16="http://schemas.microsoft.com/office/drawing/2014/main" id="{C8846750-6476-48F5-AECD-024FDAF037D3}"/>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Abschlusspräsentation DBPRO 19  | Mark Bauknecht | Xu Jia Fug Liu | |Karen Verónica Sacotto Cárdenas</a:t>
            </a:r>
            <a:endParaRPr lang="de-DE" altLang="de-DE" sz="1000" b="0">
              <a:solidFill>
                <a:schemeClr val="accent1"/>
              </a:solidFill>
            </a:endParaRPr>
          </a:p>
        </p:txBody>
      </p:sp>
      <p:sp>
        <p:nvSpPr>
          <p:cNvPr id="9220" name="Foliennummernplatzhalter 4">
            <a:extLst>
              <a:ext uri="{FF2B5EF4-FFF2-40B4-BE49-F238E27FC236}">
                <a16:creationId xmlns:a16="http://schemas.microsoft.com/office/drawing/2014/main" id="{52D4FE63-CC7C-4084-9E38-B13E8195C24C}"/>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706C637D-39D7-421B-80F1-47EDC6FA2EDE}" type="slidenum">
              <a:rPr lang="de-DE" altLang="de-DE" sz="1000" smtClean="0">
                <a:solidFill>
                  <a:schemeClr val="accent1"/>
                </a:solidFill>
              </a:rPr>
              <a:pPr algn="l"/>
              <a:t>22</a:t>
            </a:fld>
            <a:endParaRPr lang="de-DE" altLang="de-DE" sz="1000">
              <a:solidFill>
                <a:schemeClr val="accent1"/>
              </a:solidFill>
            </a:endParaRPr>
          </a:p>
        </p:txBody>
      </p:sp>
      <p:pic>
        <p:nvPicPr>
          <p:cNvPr id="3" name="Grafik 2" descr="Lachendes Gesicht ohne Füllung">
            <a:extLst>
              <a:ext uri="{FF2B5EF4-FFF2-40B4-BE49-F238E27FC236}">
                <a16:creationId xmlns:a16="http://schemas.microsoft.com/office/drawing/2014/main" id="{4B7C9F09-C3CA-493B-BCF3-7A5471D96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7188" y="2094642"/>
            <a:ext cx="914400" cy="914400"/>
          </a:xfrm>
          <a:prstGeom prst="rect">
            <a:avLst/>
          </a:prstGeom>
        </p:spPr>
      </p:pic>
      <p:pic>
        <p:nvPicPr>
          <p:cNvPr id="8" name="Grafik 7" descr="Lachendes Gesicht ohne Füllung">
            <a:extLst>
              <a:ext uri="{FF2B5EF4-FFF2-40B4-BE49-F238E27FC236}">
                <a16:creationId xmlns:a16="http://schemas.microsoft.com/office/drawing/2014/main" id="{7606AB4B-FCC0-43E3-BA9B-F24D6D8AB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3212" y="5093494"/>
            <a:ext cx="914400" cy="914400"/>
          </a:xfrm>
          <a:prstGeom prst="rect">
            <a:avLst/>
          </a:prstGeom>
        </p:spPr>
      </p:pic>
      <p:pic>
        <p:nvPicPr>
          <p:cNvPr id="5" name="Grafik 4" descr="Neutrales Gesicht ohne Füllung">
            <a:extLst>
              <a:ext uri="{FF2B5EF4-FFF2-40B4-BE49-F238E27FC236}">
                <a16:creationId xmlns:a16="http://schemas.microsoft.com/office/drawing/2014/main" id="{59F8B79A-8385-444C-A512-5C2BA05AFE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2320" y="3009042"/>
            <a:ext cx="914400" cy="914400"/>
          </a:xfrm>
          <a:prstGeom prst="rect">
            <a:avLst/>
          </a:prstGeom>
        </p:spPr>
      </p:pic>
      <p:pic>
        <p:nvPicPr>
          <p:cNvPr id="11" name="Grafik 10" descr="Lachendes Gesicht ohne Füllung">
            <a:extLst>
              <a:ext uri="{FF2B5EF4-FFF2-40B4-BE49-F238E27FC236}">
                <a16:creationId xmlns:a16="http://schemas.microsoft.com/office/drawing/2014/main" id="{E28CA62E-FAA5-4AC5-B0EE-D7F92E992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2320" y="4133564"/>
            <a:ext cx="914400" cy="914400"/>
          </a:xfrm>
          <a:prstGeom prst="rect">
            <a:avLst/>
          </a:prstGeom>
        </p:spPr>
      </p:pic>
    </p:spTree>
    <p:extLst>
      <p:ext uri="{BB962C8B-B14F-4D97-AF65-F5344CB8AC3E}">
        <p14:creationId xmlns:p14="http://schemas.microsoft.com/office/powerpoint/2010/main" val="67282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el 1">
            <a:extLst>
              <a:ext uri="{FF2B5EF4-FFF2-40B4-BE49-F238E27FC236}">
                <a16:creationId xmlns:a16="http://schemas.microsoft.com/office/drawing/2014/main" id="{C85897FF-2A3B-4A16-A268-D504D1975EF9}"/>
              </a:ext>
            </a:extLst>
          </p:cNvPr>
          <p:cNvSpPr>
            <a:spLocks noGrp="1" noChangeArrowheads="1"/>
          </p:cNvSpPr>
          <p:nvPr>
            <p:ph type="title"/>
          </p:nvPr>
        </p:nvSpPr>
        <p:spPr>
          <a:xfrm>
            <a:off x="539750" y="1739900"/>
            <a:ext cx="8061325" cy="358775"/>
          </a:xfrm>
        </p:spPr>
        <p:txBody>
          <a:bodyPr/>
          <a:lstStyle/>
          <a:p>
            <a:pPr eaLnBrk="1" hangingPunct="1"/>
            <a:r>
              <a:rPr lang="de-DE" altLang="de-DE" dirty="0"/>
              <a:t>Quellen und Referenzangaben</a:t>
            </a:r>
          </a:p>
        </p:txBody>
      </p:sp>
      <p:sp>
        <p:nvSpPr>
          <p:cNvPr id="29698" name="Inhaltsplatzhalter 2">
            <a:extLst>
              <a:ext uri="{FF2B5EF4-FFF2-40B4-BE49-F238E27FC236}">
                <a16:creationId xmlns:a16="http://schemas.microsoft.com/office/drawing/2014/main" id="{9188F79D-5D5E-4ED6-95A9-3635347BB50C}"/>
              </a:ext>
            </a:extLst>
          </p:cNvPr>
          <p:cNvSpPr>
            <a:spLocks noGrp="1" noChangeArrowheads="1"/>
          </p:cNvSpPr>
          <p:nvPr>
            <p:ph idx="1"/>
          </p:nvPr>
        </p:nvSpPr>
        <p:spPr/>
        <p:txBody>
          <a:bodyPr/>
          <a:lstStyle/>
          <a:p>
            <a:pPr eaLnBrk="1" hangingPunct="1"/>
            <a:r>
              <a:rPr lang="de-DE" altLang="de-DE" dirty="0"/>
              <a:t>Seite 4: 	</a:t>
            </a:r>
            <a:r>
              <a:rPr lang="en-US" dirty="0"/>
              <a:t>Z. Fu, Z. Tian, Y. Xu, and K. Zhou: “Mining frequent route patterns based on personal 	trajectory abstraction.” in IEEE Access, 5: p. 11354, 2017.</a:t>
            </a:r>
          </a:p>
          <a:p>
            <a:pPr eaLnBrk="1" hangingPunct="1"/>
            <a:r>
              <a:rPr lang="en-US" dirty="0" err="1"/>
              <a:t>Seite</a:t>
            </a:r>
            <a:r>
              <a:rPr lang="en-US" dirty="0"/>
              <a:t> 5:	 J.-G. Lee, J. Han, and K.-Y. Whang: ‘‘Trajectory clustering: A partition-and-group 	framework.’’ in Proc. ACM SIGMOD Int. Conf. Manage. Data, 2007, p. 593.</a:t>
            </a:r>
          </a:p>
          <a:p>
            <a:pPr eaLnBrk="1" hangingPunct="1"/>
            <a:r>
              <a:rPr lang="en-US" dirty="0" err="1"/>
              <a:t>Seite</a:t>
            </a:r>
            <a:r>
              <a:rPr lang="en-US" dirty="0"/>
              <a:t> 6:	 J.-G. Lee, J. Han, and K.-Y. Whang: ‘‘Trajectory clustering: A partition-and-group 	framework.’’ in Proc. ACM SIGMOD Int. Conf. Manage. Data, 2007, p. 595.</a:t>
            </a:r>
          </a:p>
          <a:p>
            <a:pPr eaLnBrk="1" hangingPunct="1"/>
            <a:r>
              <a:rPr lang="en-US" dirty="0"/>
              <a:t>		Z. Fu, Z. Tian, Y. Xu, and K. Zhou: “Mining frequent route patterns based on personal 	trajectory abstraction.” in IEEE Access, 5: p. 11355, 2017.</a:t>
            </a:r>
          </a:p>
          <a:p>
            <a:pPr eaLnBrk="1" hangingPunct="1"/>
            <a:r>
              <a:rPr lang="en-US" dirty="0" err="1"/>
              <a:t>Seite</a:t>
            </a:r>
            <a:r>
              <a:rPr lang="en-US" dirty="0"/>
              <a:t> 7:	Z. Fu, Z. Tian, Y. Xu, and K. Zhou: “Mining frequent route patterns based on personal 	trajectory abstraction.” in IEEE Access, 5: p. 11357, 2017.</a:t>
            </a:r>
          </a:p>
          <a:p>
            <a:pPr eaLnBrk="1" hangingPunct="1"/>
            <a:r>
              <a:rPr lang="en-US" dirty="0" err="1"/>
              <a:t>Seite</a:t>
            </a:r>
            <a:r>
              <a:rPr lang="en-US" dirty="0"/>
              <a:t> 10:	A. Guttman: R-Trees: “A Dynamic Index Structure for Spatial Searching.” In: Proc.        	ACM SIGMOD Int. Conf. Manage. Data. 1984, p. 49.</a:t>
            </a:r>
          </a:p>
          <a:p>
            <a:pPr eaLnBrk="1" hangingPunct="1"/>
            <a:endParaRPr lang="de-DE" dirty="0"/>
          </a:p>
          <a:p>
            <a:pPr eaLnBrk="1" hangingPunct="1"/>
            <a:endParaRPr lang="de-DE" altLang="de-DE" dirty="0"/>
          </a:p>
        </p:txBody>
      </p:sp>
      <p:sp>
        <p:nvSpPr>
          <p:cNvPr id="29699" name="Fußzeilenplatzhalter 3">
            <a:extLst>
              <a:ext uri="{FF2B5EF4-FFF2-40B4-BE49-F238E27FC236}">
                <a16:creationId xmlns:a16="http://schemas.microsoft.com/office/drawing/2014/main" id="{60FC4712-5AD8-4D96-94F4-8B100003FD4E}"/>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Abschlusspräsentation DBPRO 19  | Mark Bauknecht | Xu Jia Fug Liu | |Karen Verónica Sacotto Cárdenas</a:t>
            </a:r>
            <a:endParaRPr lang="de-DE" altLang="de-DE" sz="1000" b="0">
              <a:solidFill>
                <a:schemeClr val="accent1"/>
              </a:solidFill>
            </a:endParaRPr>
          </a:p>
        </p:txBody>
      </p:sp>
      <p:sp>
        <p:nvSpPr>
          <p:cNvPr id="29700" name="Foliennummernplatzhalter 4">
            <a:extLst>
              <a:ext uri="{FF2B5EF4-FFF2-40B4-BE49-F238E27FC236}">
                <a16:creationId xmlns:a16="http://schemas.microsoft.com/office/drawing/2014/main" id="{610F500D-4B64-4FAC-9BEB-330B4C78F617}"/>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25DEE11A-3710-442C-838C-D8835B425C83}" type="slidenum">
              <a:rPr lang="de-DE" altLang="de-DE" sz="1000" smtClean="0">
                <a:solidFill>
                  <a:schemeClr val="accent1"/>
                </a:solidFill>
              </a:rPr>
              <a:pPr algn="l"/>
              <a:t>23</a:t>
            </a:fld>
            <a:endParaRPr lang="de-DE" altLang="de-DE" sz="1000">
              <a:solidFill>
                <a:schemeClr val="accent1"/>
              </a:solidFill>
            </a:endParaRPr>
          </a:p>
        </p:txBody>
      </p:sp>
    </p:spTree>
    <p:extLst>
      <p:ext uri="{BB962C8B-B14F-4D97-AF65-F5344CB8AC3E}">
        <p14:creationId xmlns:p14="http://schemas.microsoft.com/office/powerpoint/2010/main" val="1164920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el 1">
            <a:extLst>
              <a:ext uri="{FF2B5EF4-FFF2-40B4-BE49-F238E27FC236}">
                <a16:creationId xmlns:a16="http://schemas.microsoft.com/office/drawing/2014/main" id="{A46BDE1C-878B-4FCE-9A9D-982771DD218C}"/>
              </a:ext>
            </a:extLst>
          </p:cNvPr>
          <p:cNvSpPr>
            <a:spLocks noGrp="1" noChangeArrowheads="1"/>
          </p:cNvSpPr>
          <p:nvPr>
            <p:ph type="title"/>
          </p:nvPr>
        </p:nvSpPr>
        <p:spPr>
          <a:xfrm>
            <a:off x="539750" y="1739900"/>
            <a:ext cx="8061325" cy="358775"/>
          </a:xfrm>
        </p:spPr>
        <p:txBody>
          <a:bodyPr/>
          <a:lstStyle/>
          <a:p>
            <a:pPr eaLnBrk="1" hangingPunct="1"/>
            <a:r>
              <a:rPr lang="de-DE" altLang="de-DE"/>
              <a:t>Ziel des Projekts</a:t>
            </a:r>
          </a:p>
        </p:txBody>
      </p:sp>
      <p:sp>
        <p:nvSpPr>
          <p:cNvPr id="9218" name="Inhaltsplatzhalter 2">
            <a:extLst>
              <a:ext uri="{FF2B5EF4-FFF2-40B4-BE49-F238E27FC236}">
                <a16:creationId xmlns:a16="http://schemas.microsoft.com/office/drawing/2014/main" id="{2ECE6F95-B06C-45DF-A449-AC46DC6C0E68}"/>
              </a:ext>
            </a:extLst>
          </p:cNvPr>
          <p:cNvSpPr>
            <a:spLocks noGrp="1" noChangeArrowheads="1"/>
          </p:cNvSpPr>
          <p:nvPr>
            <p:ph idx="1"/>
          </p:nvPr>
        </p:nvSpPr>
        <p:spPr>
          <a:xfrm>
            <a:off x="539751" y="2349500"/>
            <a:ext cx="6696546" cy="3641725"/>
          </a:xfrm>
        </p:spPr>
        <p:txBody>
          <a:bodyPr/>
          <a:lstStyle/>
          <a:p>
            <a:pPr algn="just" eaLnBrk="1" hangingPunct="1">
              <a:lnSpc>
                <a:spcPct val="150000"/>
              </a:lnSpc>
              <a:buFont typeface="Arial" panose="020B0604020202020204" pitchFamily="34" charset="0"/>
              <a:buChar char="•"/>
            </a:pPr>
            <a:r>
              <a:rPr lang="de-DE" altLang="de-DE" sz="1800" dirty="0"/>
              <a:t>Wissen über GPS Daten und Routen erweitern</a:t>
            </a:r>
          </a:p>
          <a:p>
            <a:pPr algn="just" eaLnBrk="1" hangingPunct="1">
              <a:lnSpc>
                <a:spcPct val="150000"/>
              </a:lnSpc>
              <a:buFont typeface="Arial" panose="020B0604020202020204" pitchFamily="34" charset="0"/>
              <a:buChar char="•"/>
            </a:pPr>
            <a:r>
              <a:rPr lang="de-DE" altLang="de-DE" sz="1800" dirty="0"/>
              <a:t>Routen aus Daten abstrahieren &amp; häufig verwendete     Routen durch Pattern  Mining identifizieren </a:t>
            </a:r>
          </a:p>
          <a:p>
            <a:pPr algn="just" eaLnBrk="1" hangingPunct="1">
              <a:lnSpc>
                <a:spcPct val="150000"/>
              </a:lnSpc>
              <a:buFont typeface="Arial" panose="020B0604020202020204" pitchFamily="34" charset="0"/>
              <a:buChar char="•"/>
            </a:pPr>
            <a:r>
              <a:rPr lang="de-DE" altLang="de-DE" sz="1800" dirty="0" err="1"/>
              <a:t>Sequential</a:t>
            </a:r>
            <a:r>
              <a:rPr lang="de-DE" altLang="de-DE" sz="1800" dirty="0"/>
              <a:t> Pattern Mining kennen lernen</a:t>
            </a:r>
          </a:p>
          <a:p>
            <a:pPr algn="just" eaLnBrk="1" hangingPunct="1">
              <a:lnSpc>
                <a:spcPct val="150000"/>
              </a:lnSpc>
              <a:buFont typeface="Arial" panose="020B0604020202020204" pitchFamily="34" charset="0"/>
              <a:buChar char="•"/>
            </a:pPr>
            <a:r>
              <a:rPr lang="de-DE" altLang="de-DE" sz="1800" dirty="0" err="1"/>
              <a:t>Sequential</a:t>
            </a:r>
            <a:r>
              <a:rPr lang="de-DE" altLang="de-DE" sz="1800" dirty="0"/>
              <a:t> Pattern Mining Algorithmus / Algorithmen verstehen</a:t>
            </a:r>
          </a:p>
          <a:p>
            <a:pPr algn="just" eaLnBrk="1" hangingPunct="1">
              <a:lnSpc>
                <a:spcPct val="150000"/>
              </a:lnSpc>
              <a:buFont typeface="Arial" panose="020B0604020202020204" pitchFamily="34" charset="0"/>
              <a:buChar char="•"/>
            </a:pPr>
            <a:r>
              <a:rPr lang="de-DE" altLang="de-DE" sz="1800" dirty="0"/>
              <a:t>Ergebnisse visualisieren</a:t>
            </a:r>
          </a:p>
        </p:txBody>
      </p:sp>
      <p:sp>
        <p:nvSpPr>
          <p:cNvPr id="9219" name="Fußzeilenplatzhalter 3">
            <a:extLst>
              <a:ext uri="{FF2B5EF4-FFF2-40B4-BE49-F238E27FC236}">
                <a16:creationId xmlns:a16="http://schemas.microsoft.com/office/drawing/2014/main" id="{C8846750-6476-48F5-AECD-024FDAF037D3}"/>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Abschlusspräsentation DBPRO 19  | Mark Bauknecht | Xu Jia Fug Liu | |Karen Verónica Sacotto Cárdenas</a:t>
            </a:r>
            <a:endParaRPr lang="de-DE" altLang="de-DE" sz="1000" b="0">
              <a:solidFill>
                <a:schemeClr val="accent1"/>
              </a:solidFill>
            </a:endParaRPr>
          </a:p>
        </p:txBody>
      </p:sp>
      <p:sp>
        <p:nvSpPr>
          <p:cNvPr id="9220" name="Foliennummernplatzhalter 4">
            <a:extLst>
              <a:ext uri="{FF2B5EF4-FFF2-40B4-BE49-F238E27FC236}">
                <a16:creationId xmlns:a16="http://schemas.microsoft.com/office/drawing/2014/main" id="{52D4FE63-CC7C-4084-9E38-B13E8195C24C}"/>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706C637D-39D7-421B-80F1-47EDC6FA2EDE}" type="slidenum">
              <a:rPr lang="de-DE" altLang="de-DE" sz="1000" smtClean="0">
                <a:solidFill>
                  <a:schemeClr val="accent1"/>
                </a:solidFill>
              </a:rPr>
              <a:pPr algn="l"/>
              <a:t>3</a:t>
            </a:fld>
            <a:endParaRPr lang="de-DE" altLang="de-DE" sz="100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el 1">
            <a:extLst>
              <a:ext uri="{FF2B5EF4-FFF2-40B4-BE49-F238E27FC236}">
                <a16:creationId xmlns:a16="http://schemas.microsoft.com/office/drawing/2014/main" id="{C76693C4-02CB-4B6D-8C66-328A89164311}"/>
              </a:ext>
            </a:extLst>
          </p:cNvPr>
          <p:cNvSpPr>
            <a:spLocks noGrp="1" noChangeArrowheads="1"/>
          </p:cNvSpPr>
          <p:nvPr>
            <p:ph type="title"/>
          </p:nvPr>
        </p:nvSpPr>
        <p:spPr>
          <a:xfrm>
            <a:off x="539750" y="1739900"/>
            <a:ext cx="8061325" cy="358775"/>
          </a:xfrm>
        </p:spPr>
        <p:txBody>
          <a:bodyPr/>
          <a:lstStyle/>
          <a:p>
            <a:pPr eaLnBrk="1" hangingPunct="1"/>
            <a:r>
              <a:rPr lang="de-DE" altLang="de-DE" dirty="0"/>
              <a:t>Vorgehen – </a:t>
            </a:r>
            <a:r>
              <a:rPr lang="de-DE" altLang="de-DE" dirty="0" err="1"/>
              <a:t>Trajectory</a:t>
            </a:r>
            <a:r>
              <a:rPr lang="de-DE" altLang="de-DE" dirty="0"/>
              <a:t> </a:t>
            </a:r>
            <a:r>
              <a:rPr lang="de-DE" altLang="de-DE" dirty="0" err="1"/>
              <a:t>Abstraction</a:t>
            </a:r>
            <a:endParaRPr lang="de-DE" altLang="de-DE" dirty="0"/>
          </a:p>
        </p:txBody>
      </p:sp>
      <p:sp>
        <p:nvSpPr>
          <p:cNvPr id="11266" name="Fußzeilenplatzhalter 3">
            <a:extLst>
              <a:ext uri="{FF2B5EF4-FFF2-40B4-BE49-F238E27FC236}">
                <a16:creationId xmlns:a16="http://schemas.microsoft.com/office/drawing/2014/main" id="{87964CCE-3C22-4FD3-8C13-CC4D92512FE3}"/>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Abschlusspräsentation DBPRO 19  | Mark Bauknecht | Xu Jia Fug Liu | |Karen Verónica Sacotto Cárdenas</a:t>
            </a:r>
            <a:endParaRPr lang="de-DE" altLang="de-DE" sz="1000" b="0">
              <a:solidFill>
                <a:schemeClr val="accent1"/>
              </a:solidFill>
            </a:endParaRPr>
          </a:p>
        </p:txBody>
      </p:sp>
      <p:sp>
        <p:nvSpPr>
          <p:cNvPr id="11267" name="Foliennummernplatzhalter 4">
            <a:extLst>
              <a:ext uri="{FF2B5EF4-FFF2-40B4-BE49-F238E27FC236}">
                <a16:creationId xmlns:a16="http://schemas.microsoft.com/office/drawing/2014/main" id="{406F256B-2408-44F1-89FB-A3C99AFBAC14}"/>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824068D6-9E0C-43C8-9D23-2875020A88AA}" type="slidenum">
              <a:rPr lang="de-DE" altLang="de-DE" sz="1000" smtClean="0">
                <a:solidFill>
                  <a:schemeClr val="accent1"/>
                </a:solidFill>
              </a:rPr>
              <a:pPr algn="l"/>
              <a:t>4</a:t>
            </a:fld>
            <a:endParaRPr lang="de-DE" altLang="de-DE" sz="1000">
              <a:solidFill>
                <a:schemeClr val="accent1"/>
              </a:solidFill>
            </a:endParaRPr>
          </a:p>
        </p:txBody>
      </p:sp>
      <p:pic>
        <p:nvPicPr>
          <p:cNvPr id="11269" name="Grafik 12">
            <a:extLst>
              <a:ext uri="{FF2B5EF4-FFF2-40B4-BE49-F238E27FC236}">
                <a16:creationId xmlns:a16="http://schemas.microsoft.com/office/drawing/2014/main" id="{32129AE1-0A17-4038-A472-14B2FE09BF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6" r="1642" b="23543"/>
          <a:stretch/>
        </p:blipFill>
        <p:spPr bwMode="auto">
          <a:xfrm>
            <a:off x="251520" y="2278453"/>
            <a:ext cx="5148572" cy="388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Inhaltsplatzhalter 7">
            <a:extLst>
              <a:ext uri="{FF2B5EF4-FFF2-40B4-BE49-F238E27FC236}">
                <a16:creationId xmlns:a16="http://schemas.microsoft.com/office/drawing/2014/main" id="{5ACFA582-39AE-D642-A078-87E8CF6B504C}"/>
              </a:ext>
            </a:extLst>
          </p:cNvPr>
          <p:cNvSpPr>
            <a:spLocks noGrp="1"/>
          </p:cNvSpPr>
          <p:nvPr>
            <p:ph idx="1"/>
          </p:nvPr>
        </p:nvSpPr>
        <p:spPr>
          <a:xfrm>
            <a:off x="5011589" y="2708920"/>
            <a:ext cx="3740150" cy="3282305"/>
          </a:xfrm>
        </p:spPr>
        <p:txBody>
          <a:bodyPr/>
          <a:lstStyle/>
          <a:p>
            <a:pPr marL="539750" lvl="1" indent="0" eaLnBrk="1" hangingPunct="1">
              <a:buFont typeface="Arial" panose="020B0604020202020204" pitchFamily="34" charset="0"/>
              <a:buNone/>
            </a:pPr>
            <a:endParaRPr lang="de-DE" altLang="de-DE" dirty="0"/>
          </a:p>
          <a:p>
            <a:pPr marL="882650" lvl="1" indent="-342900" eaLnBrk="1" hangingPunct="1">
              <a:buFont typeface="+mj-lt"/>
              <a:buAutoNum type="arabicPeriod"/>
            </a:pPr>
            <a:r>
              <a:rPr lang="de-DE" altLang="de-DE" dirty="0"/>
              <a:t>TRAJECTORY PARTITION:</a:t>
            </a:r>
          </a:p>
          <a:p>
            <a:pPr marL="963613" lvl="2" indent="0" eaLnBrk="1" hangingPunct="1">
              <a:buNone/>
            </a:pPr>
            <a:r>
              <a:rPr lang="de-DE" altLang="de-DE" dirty="0"/>
              <a:t>Erkennen der </a:t>
            </a:r>
            <a:r>
              <a:rPr lang="de-DE" altLang="de-DE" dirty="0" err="1"/>
              <a:t>Stoppoints</a:t>
            </a:r>
            <a:endParaRPr lang="de-DE" altLang="de-DE" dirty="0"/>
          </a:p>
          <a:p>
            <a:pPr marL="963613" lvl="2" indent="0" eaLnBrk="1" hangingPunct="1">
              <a:buNone/>
            </a:pPr>
            <a:r>
              <a:rPr lang="de-DE" altLang="de-DE" dirty="0"/>
              <a:t>mithilfe der TDBC Methode</a:t>
            </a:r>
          </a:p>
          <a:p>
            <a:pPr marL="963613" lvl="2" indent="0" eaLnBrk="1" hangingPunct="1">
              <a:buNone/>
            </a:pPr>
            <a:endParaRPr lang="de-DE" altLang="de-DE" dirty="0"/>
          </a:p>
          <a:p>
            <a:pPr marL="882650" lvl="1" indent="-342900" eaLnBrk="1" hangingPunct="1">
              <a:buFont typeface="+mj-lt"/>
              <a:buAutoNum type="arabicPeriod"/>
            </a:pPr>
            <a:r>
              <a:rPr lang="de-DE" altLang="de-DE" dirty="0"/>
              <a:t>DATA SIMPLIFICATION:</a:t>
            </a:r>
          </a:p>
          <a:p>
            <a:pPr marL="947738" lvl="2" indent="0" eaLnBrk="1" hangingPunct="1">
              <a:buNone/>
            </a:pPr>
            <a:r>
              <a:rPr lang="de-DE" altLang="de-DE" dirty="0"/>
              <a:t>Anwenden des</a:t>
            </a:r>
          </a:p>
          <a:p>
            <a:pPr marL="947738" lvl="2" indent="0" eaLnBrk="1" hangingPunct="1">
              <a:buNone/>
            </a:pPr>
            <a:r>
              <a:rPr lang="de-DE" altLang="de-DE" dirty="0"/>
              <a:t>Douglas-Peuker Algorithmus</a:t>
            </a:r>
          </a:p>
          <a:p>
            <a:pPr marL="947738" lvl="2" indent="0" eaLnBrk="1" hangingPunct="1">
              <a:buNone/>
            </a:pPr>
            <a:endParaRPr lang="de-DE" altLang="de-DE" dirty="0"/>
          </a:p>
          <a:p>
            <a:pPr marL="882650" lvl="1" indent="-342900" eaLnBrk="1" hangingPunct="1">
              <a:buFont typeface="+mj-lt"/>
              <a:buAutoNum type="arabicPeriod"/>
            </a:pPr>
            <a:r>
              <a:rPr lang="de-DE" altLang="de-DE" dirty="0"/>
              <a:t>COMMON SEGMENT DISCOVERY</a:t>
            </a:r>
          </a:p>
          <a:p>
            <a:pPr marL="539750" lvl="1" indent="0" eaLnBrk="1" hangingPunct="1">
              <a:buFont typeface="Arial" panose="020B0604020202020204" pitchFamily="34" charset="0"/>
              <a:buChar char="•"/>
            </a:pPr>
            <a:endParaRPr lang="de-DE" altLang="de-D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a:extLst>
              <a:ext uri="{FF2B5EF4-FFF2-40B4-BE49-F238E27FC236}">
                <a16:creationId xmlns:a16="http://schemas.microsoft.com/office/drawing/2014/main" id="{B57A41BF-DCC6-4A2A-AFB4-E0341DEBBF3F}"/>
              </a:ext>
            </a:extLst>
          </p:cNvPr>
          <p:cNvSpPr>
            <a:spLocks noGrp="1" noChangeArrowheads="1"/>
          </p:cNvSpPr>
          <p:nvPr>
            <p:ph type="title"/>
          </p:nvPr>
        </p:nvSpPr>
        <p:spPr>
          <a:xfrm>
            <a:off x="539750" y="1739900"/>
            <a:ext cx="8061325" cy="358775"/>
          </a:xfrm>
        </p:spPr>
        <p:txBody>
          <a:bodyPr/>
          <a:lstStyle/>
          <a:p>
            <a:pPr eaLnBrk="1" hangingPunct="1"/>
            <a:r>
              <a:rPr lang="de-DE" altLang="de-DE" dirty="0"/>
              <a:t>Vorgehen – Common Segment Discovery</a:t>
            </a:r>
          </a:p>
        </p:txBody>
      </p:sp>
      <p:sp>
        <p:nvSpPr>
          <p:cNvPr id="15363" name="Fußzeilenplatzhalter 3">
            <a:extLst>
              <a:ext uri="{FF2B5EF4-FFF2-40B4-BE49-F238E27FC236}">
                <a16:creationId xmlns:a16="http://schemas.microsoft.com/office/drawing/2014/main" id="{018D30FE-787A-4F26-A65A-CBD29A0D75B8}"/>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Abschlusspräsentation DBPRO 19  | Mark Bauknecht | Xu Jia Fug Liu | |Karen Verónica Sacotto Cárdenas</a:t>
            </a:r>
            <a:endParaRPr lang="de-DE" altLang="de-DE" sz="1000" b="0">
              <a:solidFill>
                <a:schemeClr val="accent1"/>
              </a:solidFill>
            </a:endParaRPr>
          </a:p>
        </p:txBody>
      </p:sp>
      <p:sp>
        <p:nvSpPr>
          <p:cNvPr id="15364" name="Foliennummernplatzhalter 4">
            <a:extLst>
              <a:ext uri="{FF2B5EF4-FFF2-40B4-BE49-F238E27FC236}">
                <a16:creationId xmlns:a16="http://schemas.microsoft.com/office/drawing/2014/main" id="{46AC3CBC-73F4-4C15-9BF9-84B5E0476EA5}"/>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C0953BB0-FCFA-479E-B15C-639EEE9B3055}" type="slidenum">
              <a:rPr lang="de-DE" altLang="de-DE" sz="1000" smtClean="0">
                <a:solidFill>
                  <a:schemeClr val="accent1"/>
                </a:solidFill>
              </a:rPr>
              <a:pPr algn="l"/>
              <a:t>5</a:t>
            </a:fld>
            <a:endParaRPr lang="de-DE" altLang="de-DE" sz="1000">
              <a:solidFill>
                <a:schemeClr val="accent1"/>
              </a:solidFill>
            </a:endParaRPr>
          </a:p>
        </p:txBody>
      </p:sp>
      <p:pic>
        <p:nvPicPr>
          <p:cNvPr id="15365" name="Grafik 6" descr="Ein Bild, das Text enthält.&#10;&#10;Automatisch generierte Beschreibung">
            <a:extLst>
              <a:ext uri="{FF2B5EF4-FFF2-40B4-BE49-F238E27FC236}">
                <a16:creationId xmlns:a16="http://schemas.microsoft.com/office/drawing/2014/main" id="{87001098-6ED3-42CD-A32B-80ECB82350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158"/>
          <a:stretch/>
        </p:blipFill>
        <p:spPr bwMode="auto">
          <a:xfrm>
            <a:off x="4718703" y="2754139"/>
            <a:ext cx="4024652" cy="3216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Grafik 8" descr="Ein Bild, das Text enthält.&#10;&#10;Automatisch generierte Beschreibung">
            <a:extLst>
              <a:ext uri="{FF2B5EF4-FFF2-40B4-BE49-F238E27FC236}">
                <a16:creationId xmlns:a16="http://schemas.microsoft.com/office/drawing/2014/main" id="{6B07F9DB-CFE2-4F94-B926-827C9F6AC2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001"/>
          <a:stretch/>
        </p:blipFill>
        <p:spPr bwMode="auto">
          <a:xfrm>
            <a:off x="515527" y="3284984"/>
            <a:ext cx="4056743"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feld 1">
            <a:extLst>
              <a:ext uri="{FF2B5EF4-FFF2-40B4-BE49-F238E27FC236}">
                <a16:creationId xmlns:a16="http://schemas.microsoft.com/office/drawing/2014/main" id="{AB1F2716-086B-487B-AC66-7FAEA3E3E34A}"/>
              </a:ext>
            </a:extLst>
          </p:cNvPr>
          <p:cNvSpPr txBox="1"/>
          <p:nvPr/>
        </p:nvSpPr>
        <p:spPr>
          <a:xfrm>
            <a:off x="1259632" y="2447776"/>
            <a:ext cx="2016224" cy="313184"/>
          </a:xfrm>
          <a:prstGeom prst="rect">
            <a:avLst/>
          </a:prstGeom>
          <a:noFill/>
        </p:spPr>
        <p:txBody>
          <a:bodyPr wrap="square" rtlCol="0">
            <a:spAutoFit/>
          </a:bodyPr>
          <a:lstStyle/>
          <a:p>
            <a:r>
              <a:rPr lang="de-DE" altLang="de-DE" sz="1400" dirty="0"/>
              <a:t>TRACLUS	Clustering	</a:t>
            </a:r>
            <a:endParaRPr lang="de-DE" sz="1400" dirty="0"/>
          </a:p>
        </p:txBody>
      </p:sp>
      <p:sp>
        <p:nvSpPr>
          <p:cNvPr id="11" name="Textfeld 10">
            <a:extLst>
              <a:ext uri="{FF2B5EF4-FFF2-40B4-BE49-F238E27FC236}">
                <a16:creationId xmlns:a16="http://schemas.microsoft.com/office/drawing/2014/main" id="{03F18AF4-FE30-4B2F-B907-3681E72EDADA}"/>
              </a:ext>
            </a:extLst>
          </p:cNvPr>
          <p:cNvSpPr txBox="1"/>
          <p:nvPr/>
        </p:nvSpPr>
        <p:spPr>
          <a:xfrm>
            <a:off x="5922150" y="2453183"/>
            <a:ext cx="2016224" cy="307777"/>
          </a:xfrm>
          <a:prstGeom prst="rect">
            <a:avLst/>
          </a:prstGeom>
          <a:noFill/>
        </p:spPr>
        <p:txBody>
          <a:bodyPr wrap="square" rtlCol="0">
            <a:spAutoFit/>
          </a:bodyPr>
          <a:lstStyle/>
          <a:p>
            <a:r>
              <a:rPr lang="de-DE" altLang="de-DE" sz="1400" dirty="0"/>
              <a:t>Multi-Level Grid Index</a:t>
            </a:r>
            <a:endParaRPr lang="de-DE"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FFEAD8-8B0A-4EA8-A7DE-598F521CFE27}"/>
              </a:ext>
            </a:extLst>
          </p:cNvPr>
          <p:cNvSpPr>
            <a:spLocks noGrp="1"/>
          </p:cNvSpPr>
          <p:nvPr>
            <p:ph type="title"/>
          </p:nvPr>
        </p:nvSpPr>
        <p:spPr>
          <a:xfrm>
            <a:off x="539750" y="1740115"/>
            <a:ext cx="8061325" cy="358560"/>
          </a:xfrm>
        </p:spPr>
        <p:txBody>
          <a:bodyPr/>
          <a:lstStyle/>
          <a:p>
            <a:r>
              <a:rPr lang="de-DE" altLang="de-DE" dirty="0"/>
              <a:t>Vorgehen – Beispielcluster</a:t>
            </a:r>
            <a:endParaRPr lang="de-DE" dirty="0"/>
          </a:p>
        </p:txBody>
      </p:sp>
      <p:graphicFrame>
        <p:nvGraphicFramePr>
          <p:cNvPr id="6" name="Inhaltsplatzhalter 5">
            <a:extLst>
              <a:ext uri="{FF2B5EF4-FFF2-40B4-BE49-F238E27FC236}">
                <a16:creationId xmlns:a16="http://schemas.microsoft.com/office/drawing/2014/main" id="{1EA65B5B-43A1-48B5-9F15-85660A051D9B}"/>
              </a:ext>
            </a:extLst>
          </p:cNvPr>
          <p:cNvGraphicFramePr>
            <a:graphicFrameLocks noGrp="1"/>
          </p:cNvGraphicFramePr>
          <p:nvPr>
            <p:ph idx="1"/>
            <p:extLst>
              <p:ext uri="{D42A27DB-BD31-4B8C-83A1-F6EECF244321}">
                <p14:modId xmlns:p14="http://schemas.microsoft.com/office/powerpoint/2010/main" val="2373101907"/>
              </p:ext>
            </p:extLst>
          </p:nvPr>
        </p:nvGraphicFramePr>
        <p:xfrm>
          <a:off x="395288" y="2564904"/>
          <a:ext cx="8353421" cy="3005365"/>
        </p:xfrm>
        <a:graphic>
          <a:graphicData uri="http://schemas.openxmlformats.org/drawingml/2006/table">
            <a:tbl>
              <a:tblPr firstRow="1" bandRow="1">
                <a:tableStyleId>{5C22544A-7EE6-4342-B048-85BDC9FD1C3A}</a:tableStyleId>
              </a:tblPr>
              <a:tblGrid>
                <a:gridCol w="360288">
                  <a:extLst>
                    <a:ext uri="{9D8B030D-6E8A-4147-A177-3AD203B41FA5}">
                      <a16:colId xmlns:a16="http://schemas.microsoft.com/office/drawing/2014/main" val="2052127226"/>
                    </a:ext>
                  </a:extLst>
                </a:gridCol>
                <a:gridCol w="799137">
                  <a:extLst>
                    <a:ext uri="{9D8B030D-6E8A-4147-A177-3AD203B41FA5}">
                      <a16:colId xmlns:a16="http://schemas.microsoft.com/office/drawing/2014/main" val="2678123308"/>
                    </a:ext>
                  </a:extLst>
                </a:gridCol>
                <a:gridCol w="760067">
                  <a:extLst>
                    <a:ext uri="{9D8B030D-6E8A-4147-A177-3AD203B41FA5}">
                      <a16:colId xmlns:a16="http://schemas.microsoft.com/office/drawing/2014/main" val="3382840174"/>
                    </a:ext>
                  </a:extLst>
                </a:gridCol>
                <a:gridCol w="541065">
                  <a:extLst>
                    <a:ext uri="{9D8B030D-6E8A-4147-A177-3AD203B41FA5}">
                      <a16:colId xmlns:a16="http://schemas.microsoft.com/office/drawing/2014/main" val="1313253112"/>
                    </a:ext>
                  </a:extLst>
                </a:gridCol>
                <a:gridCol w="492018">
                  <a:extLst>
                    <a:ext uri="{9D8B030D-6E8A-4147-A177-3AD203B41FA5}">
                      <a16:colId xmlns:a16="http://schemas.microsoft.com/office/drawing/2014/main" val="3788201585"/>
                    </a:ext>
                  </a:extLst>
                </a:gridCol>
                <a:gridCol w="809114">
                  <a:extLst>
                    <a:ext uri="{9D8B030D-6E8A-4147-A177-3AD203B41FA5}">
                      <a16:colId xmlns:a16="http://schemas.microsoft.com/office/drawing/2014/main" val="3824807252"/>
                    </a:ext>
                  </a:extLst>
                </a:gridCol>
                <a:gridCol w="760067">
                  <a:extLst>
                    <a:ext uri="{9D8B030D-6E8A-4147-A177-3AD203B41FA5}">
                      <a16:colId xmlns:a16="http://schemas.microsoft.com/office/drawing/2014/main" val="2660600996"/>
                    </a:ext>
                  </a:extLst>
                </a:gridCol>
                <a:gridCol w="541065">
                  <a:extLst>
                    <a:ext uri="{9D8B030D-6E8A-4147-A177-3AD203B41FA5}">
                      <a16:colId xmlns:a16="http://schemas.microsoft.com/office/drawing/2014/main" val="239769080"/>
                    </a:ext>
                  </a:extLst>
                </a:gridCol>
                <a:gridCol w="541065">
                  <a:extLst>
                    <a:ext uri="{9D8B030D-6E8A-4147-A177-3AD203B41FA5}">
                      <a16:colId xmlns:a16="http://schemas.microsoft.com/office/drawing/2014/main" val="3739996264"/>
                    </a:ext>
                  </a:extLst>
                </a:gridCol>
                <a:gridCol w="901775">
                  <a:extLst>
                    <a:ext uri="{9D8B030D-6E8A-4147-A177-3AD203B41FA5}">
                      <a16:colId xmlns:a16="http://schemas.microsoft.com/office/drawing/2014/main" val="1444686438"/>
                    </a:ext>
                  </a:extLst>
                </a:gridCol>
                <a:gridCol w="901775">
                  <a:extLst>
                    <a:ext uri="{9D8B030D-6E8A-4147-A177-3AD203B41FA5}">
                      <a16:colId xmlns:a16="http://schemas.microsoft.com/office/drawing/2014/main" val="3222529201"/>
                    </a:ext>
                  </a:extLst>
                </a:gridCol>
                <a:gridCol w="494437">
                  <a:extLst>
                    <a:ext uri="{9D8B030D-6E8A-4147-A177-3AD203B41FA5}">
                      <a16:colId xmlns:a16="http://schemas.microsoft.com/office/drawing/2014/main" val="3095062917"/>
                    </a:ext>
                  </a:extLst>
                </a:gridCol>
                <a:gridCol w="451548">
                  <a:extLst>
                    <a:ext uri="{9D8B030D-6E8A-4147-A177-3AD203B41FA5}">
                      <a16:colId xmlns:a16="http://schemas.microsoft.com/office/drawing/2014/main" val="3217217332"/>
                    </a:ext>
                  </a:extLst>
                </a:gridCol>
              </a:tblGrid>
              <a:tr h="288032">
                <a:tc>
                  <a:txBody>
                    <a:bodyPr/>
                    <a:lstStyle/>
                    <a:p>
                      <a:pPr algn="l" fontAlgn="b"/>
                      <a:endParaRPr lang="de-DE" sz="1100" b="0" i="0" u="none" strike="noStrike" dirty="0">
                        <a:solidFill>
                          <a:srgbClr val="000000"/>
                        </a:solidFill>
                        <a:effectLst/>
                        <a:latin typeface="Calibri" panose="020F0502020204030204" pitchFamily="34" charset="0"/>
                      </a:endParaRPr>
                    </a:p>
                  </a:txBody>
                  <a:tcPr marL="6163" marR="6163" marT="6163" marB="0" anchor="b"/>
                </a:tc>
                <a:tc gridSpan="4">
                  <a:txBody>
                    <a:bodyPr/>
                    <a:lstStyle/>
                    <a:p>
                      <a:pPr algn="ctr" fontAlgn="b"/>
                      <a:r>
                        <a:rPr lang="de-DE" sz="1100" u="none" strike="noStrike" dirty="0">
                          <a:effectLst/>
                        </a:rPr>
                        <a:t>Startpunkt</a:t>
                      </a:r>
                      <a:endParaRPr lang="de-DE" sz="1100" b="0" i="0" u="none" strike="noStrike" dirty="0">
                        <a:solidFill>
                          <a:srgbClr val="000000"/>
                        </a:solidFill>
                        <a:effectLst/>
                        <a:latin typeface="Calibri" panose="020F0502020204030204" pitchFamily="34" charset="0"/>
                      </a:endParaRPr>
                    </a:p>
                  </a:txBody>
                  <a:tcPr marL="6163" marR="6163" marT="6163" marB="0" anchor="b"/>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fontAlgn="b"/>
                      <a:r>
                        <a:rPr lang="de-DE" sz="1100" u="none" strike="noStrike" dirty="0">
                          <a:effectLst/>
                        </a:rPr>
                        <a:t>Endpunkt</a:t>
                      </a:r>
                      <a:endParaRPr lang="de-DE" sz="1100" b="0" i="0" u="none" strike="noStrike" dirty="0">
                        <a:solidFill>
                          <a:srgbClr val="000000"/>
                        </a:solidFill>
                        <a:effectLst/>
                        <a:latin typeface="Calibri" panose="020F0502020204030204" pitchFamily="34" charset="0"/>
                      </a:endParaRPr>
                    </a:p>
                  </a:txBody>
                  <a:tcPr marL="6163" marR="6163" marT="6163" marB="0" anchor="b"/>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6163" marR="6163" marT="6163" marB="0" anchor="b"/>
                </a:tc>
                <a:tc>
                  <a:txBody>
                    <a:bodyPr/>
                    <a:lstStyle/>
                    <a:p>
                      <a:pPr algn="l" fontAlgn="b"/>
                      <a:endParaRPr lang="de-DE" sz="1100" b="0" i="0" u="none" strike="noStrike" dirty="0">
                        <a:solidFill>
                          <a:srgbClr val="000000"/>
                        </a:solidFill>
                        <a:effectLst/>
                        <a:latin typeface="Calibri" panose="020F0502020204030204" pitchFamily="34" charset="0"/>
                      </a:endParaRPr>
                    </a:p>
                  </a:txBody>
                  <a:tcPr marL="6163" marR="6163" marT="6163" marB="0" anchor="b"/>
                </a:tc>
                <a:tc>
                  <a:txBody>
                    <a:bodyPr/>
                    <a:lstStyle/>
                    <a:p>
                      <a:pPr algn="l" fontAlgn="b"/>
                      <a:endParaRPr lang="de-DE" sz="1100" b="0" i="0" u="none" strike="noStrike" dirty="0">
                        <a:solidFill>
                          <a:srgbClr val="000000"/>
                        </a:solidFill>
                        <a:effectLst/>
                        <a:latin typeface="Calibri" panose="020F0502020204030204" pitchFamily="34" charset="0"/>
                      </a:endParaRPr>
                    </a:p>
                  </a:txBody>
                  <a:tcPr marL="6163" marR="6163" marT="6163" marB="0" anchor="b"/>
                </a:tc>
                <a:tc>
                  <a:txBody>
                    <a:bodyPr/>
                    <a:lstStyle/>
                    <a:p>
                      <a:pPr algn="l" fontAlgn="b"/>
                      <a:endParaRPr lang="de-DE" sz="1100" b="0" i="0" u="none" strike="noStrike" dirty="0">
                        <a:solidFill>
                          <a:srgbClr val="000000"/>
                        </a:solidFill>
                        <a:effectLst/>
                        <a:latin typeface="Calibri" panose="020F0502020204030204" pitchFamily="34" charset="0"/>
                      </a:endParaRPr>
                    </a:p>
                  </a:txBody>
                  <a:tcPr marL="6163" marR="6163" marT="6163" marB="0" anchor="b"/>
                </a:tc>
                <a:extLst>
                  <a:ext uri="{0D108BD9-81ED-4DB2-BD59-A6C34878D82A}">
                    <a16:rowId xmlns:a16="http://schemas.microsoft.com/office/drawing/2014/main" val="3023913705"/>
                  </a:ext>
                </a:extLst>
              </a:tr>
              <a:tr h="288032">
                <a:tc>
                  <a:txBody>
                    <a:bodyPr/>
                    <a:lstStyle/>
                    <a:p>
                      <a:pPr algn="l" fontAlgn="b"/>
                      <a:r>
                        <a:rPr lang="de-DE" sz="1000" b="1" u="none" strike="noStrike" dirty="0">
                          <a:effectLst/>
                        </a:rPr>
                        <a:t>Line</a:t>
                      </a:r>
                      <a:endParaRPr lang="de-DE" sz="10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000" b="1" u="none" strike="noStrike" dirty="0">
                          <a:effectLst/>
                        </a:rPr>
                        <a:t>Längengrad</a:t>
                      </a:r>
                      <a:endParaRPr lang="de-DE" sz="10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000" b="1" u="none" strike="noStrike" dirty="0">
                          <a:effectLst/>
                        </a:rPr>
                        <a:t>Breitengrad</a:t>
                      </a:r>
                      <a:endParaRPr lang="de-DE" sz="10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000" b="1" u="none" strike="noStrike" dirty="0">
                          <a:effectLst/>
                        </a:rPr>
                        <a:t>Startzeit</a:t>
                      </a:r>
                      <a:endParaRPr lang="de-DE" sz="10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000" b="1" u="none" strike="noStrike">
                          <a:effectLst/>
                        </a:rPr>
                        <a:t>Endzeit</a:t>
                      </a:r>
                      <a:endParaRPr lang="de-DE" sz="1000" b="1" i="0" u="none" strike="noStrike">
                        <a:solidFill>
                          <a:srgbClr val="FFFFFF"/>
                        </a:solidFill>
                        <a:effectLst/>
                        <a:latin typeface="Calibri" panose="020F0502020204030204" pitchFamily="34" charset="0"/>
                      </a:endParaRPr>
                    </a:p>
                  </a:txBody>
                  <a:tcPr marL="6163" marR="6163" marT="6163" marB="0" anchor="b"/>
                </a:tc>
                <a:tc>
                  <a:txBody>
                    <a:bodyPr/>
                    <a:lstStyle/>
                    <a:p>
                      <a:pPr algn="l" fontAlgn="b"/>
                      <a:r>
                        <a:rPr lang="de-DE" sz="1000" b="1" u="none" strike="noStrike" dirty="0">
                          <a:effectLst/>
                        </a:rPr>
                        <a:t>Längengrad</a:t>
                      </a:r>
                      <a:endParaRPr lang="de-DE" sz="1000" b="1" i="0" u="none" strike="noStrike" dirty="0">
                        <a:solidFill>
                          <a:srgbClr val="FFFFFF"/>
                        </a:solidFill>
                        <a:effectLst/>
                        <a:latin typeface="Calibri" panose="020F0502020204030204" pitchFamily="34" charset="0"/>
                      </a:endParaRPr>
                    </a:p>
                  </a:txBody>
                  <a:tcPr marL="6163" marR="6163" marT="6163" marB="0" anchor="b">
                    <a:solidFill>
                      <a:schemeClr val="bg2">
                        <a:lumMod val="75000"/>
                      </a:schemeClr>
                    </a:solidFill>
                  </a:tcPr>
                </a:tc>
                <a:tc>
                  <a:txBody>
                    <a:bodyPr/>
                    <a:lstStyle/>
                    <a:p>
                      <a:pPr algn="l" fontAlgn="b"/>
                      <a:r>
                        <a:rPr lang="de-DE" sz="1000" b="1" u="none" strike="noStrike" dirty="0">
                          <a:effectLst/>
                        </a:rPr>
                        <a:t>Breitengrad</a:t>
                      </a:r>
                      <a:endParaRPr lang="de-DE" sz="1000" b="1" i="0" u="none" strike="noStrike" dirty="0">
                        <a:solidFill>
                          <a:srgbClr val="FFFFFF"/>
                        </a:solidFill>
                        <a:effectLst/>
                        <a:latin typeface="Calibri" panose="020F0502020204030204" pitchFamily="34" charset="0"/>
                      </a:endParaRPr>
                    </a:p>
                  </a:txBody>
                  <a:tcPr marL="6163" marR="6163" marT="6163" marB="0" anchor="b">
                    <a:solidFill>
                      <a:schemeClr val="bg2">
                        <a:lumMod val="75000"/>
                      </a:schemeClr>
                    </a:solidFill>
                  </a:tcPr>
                </a:tc>
                <a:tc>
                  <a:txBody>
                    <a:bodyPr/>
                    <a:lstStyle/>
                    <a:p>
                      <a:pPr algn="l" fontAlgn="b"/>
                      <a:r>
                        <a:rPr lang="de-DE" sz="1000" b="1" u="none" strike="noStrike" dirty="0">
                          <a:effectLst/>
                        </a:rPr>
                        <a:t>Startzeit</a:t>
                      </a:r>
                      <a:endParaRPr lang="de-DE" sz="1000" b="1" i="0" u="none" strike="noStrike" dirty="0">
                        <a:solidFill>
                          <a:srgbClr val="FFFFFF"/>
                        </a:solidFill>
                        <a:effectLst/>
                        <a:latin typeface="Calibri" panose="020F0502020204030204" pitchFamily="34" charset="0"/>
                      </a:endParaRPr>
                    </a:p>
                  </a:txBody>
                  <a:tcPr marL="6163" marR="6163" marT="6163" marB="0" anchor="b">
                    <a:solidFill>
                      <a:schemeClr val="bg2">
                        <a:lumMod val="75000"/>
                      </a:schemeClr>
                    </a:solidFill>
                  </a:tcPr>
                </a:tc>
                <a:tc>
                  <a:txBody>
                    <a:bodyPr/>
                    <a:lstStyle/>
                    <a:p>
                      <a:pPr algn="l" fontAlgn="b"/>
                      <a:r>
                        <a:rPr lang="de-DE" sz="1000" b="1" u="none" strike="noStrike" dirty="0">
                          <a:effectLst/>
                        </a:rPr>
                        <a:t>Endzeit</a:t>
                      </a:r>
                      <a:endParaRPr lang="de-DE" sz="1000" b="1" i="0" u="none" strike="noStrike" dirty="0">
                        <a:solidFill>
                          <a:srgbClr val="FFFFFF"/>
                        </a:solidFill>
                        <a:effectLst/>
                        <a:latin typeface="Calibri" panose="020F0502020204030204" pitchFamily="34" charset="0"/>
                      </a:endParaRPr>
                    </a:p>
                  </a:txBody>
                  <a:tcPr marL="6163" marR="6163" marT="6163" marB="0" anchor="b">
                    <a:solidFill>
                      <a:schemeClr val="bg2">
                        <a:lumMod val="75000"/>
                      </a:schemeClr>
                    </a:solidFill>
                  </a:tcPr>
                </a:tc>
                <a:tc>
                  <a:txBody>
                    <a:bodyPr/>
                    <a:lstStyle/>
                    <a:p>
                      <a:pPr algn="l" fontAlgn="b"/>
                      <a:r>
                        <a:rPr lang="de-DE" sz="1000" b="1" u="none" strike="noStrike" dirty="0">
                          <a:effectLst/>
                        </a:rPr>
                        <a:t>Distanz</a:t>
                      </a:r>
                      <a:endParaRPr lang="de-DE" sz="10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000" b="1" u="none" strike="noStrike" dirty="0">
                          <a:effectLst/>
                        </a:rPr>
                        <a:t>Ausrichtung</a:t>
                      </a:r>
                      <a:endParaRPr lang="de-DE" sz="10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000" b="1" u="none" strike="noStrike" dirty="0">
                          <a:effectLst/>
                        </a:rPr>
                        <a:t>Routen</a:t>
                      </a:r>
                      <a:endParaRPr lang="de-DE" sz="10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000" b="1" u="none" strike="noStrike" dirty="0">
                          <a:effectLst/>
                        </a:rPr>
                        <a:t>Cluster</a:t>
                      </a:r>
                      <a:endParaRPr lang="de-DE" sz="1000" b="1" i="0" u="none" strike="noStrike" dirty="0">
                        <a:solidFill>
                          <a:srgbClr val="FFFFFF"/>
                        </a:solidFill>
                        <a:effectLst/>
                        <a:latin typeface="Calibri" panose="020F0502020204030204" pitchFamily="34" charset="0"/>
                      </a:endParaRPr>
                    </a:p>
                  </a:txBody>
                  <a:tcPr marL="6163" marR="6163" marT="6163" marB="0" anchor="b"/>
                </a:tc>
                <a:extLst>
                  <a:ext uri="{0D108BD9-81ED-4DB2-BD59-A6C34878D82A}">
                    <a16:rowId xmlns:a16="http://schemas.microsoft.com/office/drawing/2014/main" val="1309475509"/>
                  </a:ext>
                </a:extLst>
              </a:tr>
              <a:tr h="402570">
                <a:tc>
                  <a:txBody>
                    <a:bodyPr/>
                    <a:lstStyle/>
                    <a:p>
                      <a:pPr algn="r" fontAlgn="ctr"/>
                      <a:r>
                        <a:rPr lang="de-DE" sz="800" u="none" strike="noStrike" dirty="0">
                          <a:effectLst/>
                        </a:rPr>
                        <a:t>81</a:t>
                      </a:r>
                      <a:endParaRPr lang="de-DE" sz="800" b="1"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-8,586837</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41,167136</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810</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855</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-8,587635</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a:effectLst/>
                        </a:rPr>
                        <a:t>41,167686</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dirty="0">
                          <a:effectLst/>
                        </a:rPr>
                        <a:t>870</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dirty="0">
                          <a:effectLst/>
                        </a:rPr>
                        <a:t>900</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a:effectLst/>
                        </a:rPr>
                        <a:t>90,5468716133</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155,2347857759</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10</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20</a:t>
                      </a:r>
                      <a:endParaRPr lang="de-DE" sz="800" b="0" i="0" u="none" strike="noStrike">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3421303757"/>
                  </a:ext>
                </a:extLst>
              </a:tr>
              <a:tr h="402570">
                <a:tc>
                  <a:txBody>
                    <a:bodyPr/>
                    <a:lstStyle/>
                    <a:p>
                      <a:pPr algn="r" fontAlgn="ctr"/>
                      <a:r>
                        <a:rPr lang="de-DE" sz="800" u="none" strike="noStrike" dirty="0">
                          <a:effectLst/>
                        </a:rPr>
                        <a:t>82</a:t>
                      </a:r>
                      <a:endParaRPr lang="de-DE" sz="800" b="1"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-8,587635</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41,167686</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870</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900</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-8,588817</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a:effectLst/>
                        </a:rPr>
                        <a:t>41,168192</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a:effectLst/>
                        </a:rPr>
                        <a:t>915</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dirty="0">
                          <a:effectLst/>
                        </a:rPr>
                        <a:t>960</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a:effectLst/>
                        </a:rPr>
                        <a:t>113,7919125443</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163,9997483350</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10</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20</a:t>
                      </a:r>
                      <a:endParaRPr lang="de-DE" sz="800" b="0" i="0" u="none" strike="noStrike">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679427601"/>
                  </a:ext>
                </a:extLst>
              </a:tr>
              <a:tr h="402570">
                <a:tc>
                  <a:txBody>
                    <a:bodyPr/>
                    <a:lstStyle/>
                    <a:p>
                      <a:pPr algn="r" fontAlgn="ctr"/>
                      <a:r>
                        <a:rPr lang="de-DE" sz="800" u="none" strike="noStrike">
                          <a:effectLst/>
                        </a:rPr>
                        <a:t>2874</a:t>
                      </a:r>
                      <a:endParaRPr lang="de-DE" sz="800" b="1"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-8,587782</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41,167539</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780</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 </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-8,594226</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dirty="0">
                          <a:effectLst/>
                        </a:rPr>
                        <a:t>41,171562</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dirty="0">
                          <a:effectLst/>
                        </a:rPr>
                        <a:t>825</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dirty="0">
                          <a:effectLst/>
                        </a:rPr>
                        <a:t> </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dirty="0">
                          <a:effectLst/>
                        </a:rPr>
                        <a:t>700,7482056296</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157,1524335969</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213</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20</a:t>
                      </a:r>
                      <a:endParaRPr lang="de-DE" sz="800" b="0" i="0" u="none" strike="noStrike">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3125173978"/>
                  </a:ext>
                </a:extLst>
              </a:tr>
              <a:tr h="402570">
                <a:tc>
                  <a:txBody>
                    <a:bodyPr/>
                    <a:lstStyle/>
                    <a:p>
                      <a:pPr algn="r" fontAlgn="ctr"/>
                      <a:r>
                        <a:rPr lang="de-DE" sz="800" u="none" strike="noStrike">
                          <a:effectLst/>
                        </a:rPr>
                        <a:t>3845</a:t>
                      </a:r>
                      <a:endParaRPr lang="de-DE" sz="800" b="1"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-8,583768</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41,166549</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510</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 </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-8,587701</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a:effectLst/>
                        </a:rPr>
                        <a:t>41,167620</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a:effectLst/>
                        </a:rPr>
                        <a:t>525</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dirty="0">
                          <a:effectLst/>
                        </a:rPr>
                        <a:t> </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dirty="0">
                          <a:effectLst/>
                        </a:rPr>
                        <a:t>350,0962405717</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169,6649251321</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293</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20</a:t>
                      </a:r>
                      <a:endParaRPr lang="de-DE" sz="800" b="0" i="0" u="none" strike="noStrike">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3577502156"/>
                  </a:ext>
                </a:extLst>
              </a:tr>
              <a:tr h="402570">
                <a:tc>
                  <a:txBody>
                    <a:bodyPr/>
                    <a:lstStyle/>
                    <a:p>
                      <a:pPr algn="r" fontAlgn="ctr"/>
                      <a:r>
                        <a:rPr lang="de-DE" sz="800" u="none" strike="noStrike">
                          <a:effectLst/>
                        </a:rPr>
                        <a:t>3846</a:t>
                      </a:r>
                      <a:endParaRPr lang="de-DE" sz="800" b="1"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-8,587701</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41,167620</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525</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 </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-8,594127</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dirty="0">
                          <a:effectLst/>
                        </a:rPr>
                        <a:t>41,171625</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a:effectLst/>
                        </a:rPr>
                        <a:t>555</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dirty="0">
                          <a:effectLst/>
                        </a:rPr>
                        <a:t> </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800" u="none" strike="noStrike" dirty="0">
                          <a:effectLst/>
                        </a:rPr>
                        <a:t>698,3105614869</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157,1893005578</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293</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20</a:t>
                      </a:r>
                      <a:endParaRPr lang="de-DE" sz="800" b="0" i="0" u="none" strike="noStrike">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2652192875"/>
                  </a:ext>
                </a:extLst>
              </a:tr>
              <a:tr h="416451">
                <a:tc>
                  <a:txBody>
                    <a:bodyPr/>
                    <a:lstStyle/>
                    <a:p>
                      <a:pPr algn="r" fontAlgn="ctr"/>
                      <a:r>
                        <a:rPr lang="de-DE" sz="800" u="none" strike="noStrike">
                          <a:effectLst/>
                        </a:rPr>
                        <a:t>83</a:t>
                      </a:r>
                      <a:endParaRPr lang="de-DE" sz="800" b="1"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-8,588817</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41,168192</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915</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960</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a:effectLst/>
                        </a:rPr>
                        <a:t>-8,594325</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a:effectLst/>
                        </a:rPr>
                        <a:t>41,171760</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a:effectLst/>
                        </a:rPr>
                        <a:t>1050</a:t>
                      </a:r>
                      <a:endParaRPr lang="de-DE" sz="800" b="0" i="0" u="none" strike="noStrike">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dirty="0">
                          <a:effectLst/>
                        </a:rPr>
                        <a:t> </a:t>
                      </a:r>
                      <a:endParaRPr lang="de-DE" sz="8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800" u="none" strike="noStrike">
                          <a:effectLst/>
                        </a:rPr>
                        <a:t>608,2797986390</a:t>
                      </a:r>
                      <a:endParaRPr lang="de-DE" sz="8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156,3815278182</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10</a:t>
                      </a:r>
                      <a:endParaRPr lang="de-DE" sz="8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800" u="none" strike="noStrike" dirty="0">
                          <a:effectLst/>
                        </a:rPr>
                        <a:t>20</a:t>
                      </a:r>
                      <a:endParaRPr lang="de-DE" sz="800" b="0" i="0" u="none" strike="noStrike" dirty="0">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2448440394"/>
                  </a:ext>
                </a:extLst>
              </a:tr>
            </a:tbl>
          </a:graphicData>
        </a:graphic>
      </p:graphicFrame>
      <p:sp>
        <p:nvSpPr>
          <p:cNvPr id="4" name="Fußzeilenplatzhalter 3">
            <a:extLst>
              <a:ext uri="{FF2B5EF4-FFF2-40B4-BE49-F238E27FC236}">
                <a16:creationId xmlns:a16="http://schemas.microsoft.com/office/drawing/2014/main" id="{52D2EBD5-3F2E-42C8-BC03-E9349468EED8}"/>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FA54C3BF-BD82-42D9-812E-3D1398DB6F49}"/>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6</a:t>
            </a:fld>
            <a:endParaRPr lang="de-DE" altLang="de-DE"/>
          </a:p>
        </p:txBody>
      </p:sp>
    </p:spTree>
    <p:extLst>
      <p:ext uri="{BB962C8B-B14F-4D97-AF65-F5344CB8AC3E}">
        <p14:creationId xmlns:p14="http://schemas.microsoft.com/office/powerpoint/2010/main" val="2303059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FFEAD8-8B0A-4EA8-A7DE-598F521CFE27}"/>
              </a:ext>
            </a:extLst>
          </p:cNvPr>
          <p:cNvSpPr>
            <a:spLocks noGrp="1"/>
          </p:cNvSpPr>
          <p:nvPr>
            <p:ph type="title"/>
          </p:nvPr>
        </p:nvSpPr>
        <p:spPr>
          <a:xfrm>
            <a:off x="539750" y="1740115"/>
            <a:ext cx="8061325" cy="358560"/>
          </a:xfrm>
        </p:spPr>
        <p:txBody>
          <a:bodyPr/>
          <a:lstStyle/>
          <a:p>
            <a:r>
              <a:rPr lang="de-DE" altLang="de-DE" dirty="0"/>
              <a:t>Vorgehen – Beispielcluster</a:t>
            </a:r>
            <a:endParaRPr lang="de-DE" dirty="0"/>
          </a:p>
        </p:txBody>
      </p:sp>
      <p:sp>
        <p:nvSpPr>
          <p:cNvPr id="4" name="Fußzeilenplatzhalter 3">
            <a:extLst>
              <a:ext uri="{FF2B5EF4-FFF2-40B4-BE49-F238E27FC236}">
                <a16:creationId xmlns:a16="http://schemas.microsoft.com/office/drawing/2014/main" id="{52D2EBD5-3F2E-42C8-BC03-E9349468EED8}"/>
              </a:ext>
            </a:extLst>
          </p:cNvPr>
          <p:cNvSpPr>
            <a:spLocks noGrp="1"/>
          </p:cNvSpPr>
          <p:nvPr>
            <p:ph type="ftr" sz="quarter" idx="10"/>
          </p:nvPr>
        </p:nvSpPr>
        <p:spPr/>
        <p:txBody>
          <a:bodyPr/>
          <a:lstStyle/>
          <a:p>
            <a:pPr>
              <a:defRPr/>
            </a:pPr>
            <a:r>
              <a:rPr lang="de-DE" altLang="de-DE"/>
              <a:t>Abschlusspräsentation DBPRO 19  | Mark Bauknecht | Xu Jia Fug Liu | |Karen Verónica Sacotto Cárdenas</a:t>
            </a:r>
            <a:endParaRPr lang="de-DE" altLang="de-DE" b="0"/>
          </a:p>
        </p:txBody>
      </p:sp>
      <p:sp>
        <p:nvSpPr>
          <p:cNvPr id="5" name="Foliennummernplatzhalter 4">
            <a:extLst>
              <a:ext uri="{FF2B5EF4-FFF2-40B4-BE49-F238E27FC236}">
                <a16:creationId xmlns:a16="http://schemas.microsoft.com/office/drawing/2014/main" id="{FA54C3BF-BD82-42D9-812E-3D1398DB6F49}"/>
              </a:ext>
            </a:extLst>
          </p:cNvPr>
          <p:cNvSpPr>
            <a:spLocks noGrp="1"/>
          </p:cNvSpPr>
          <p:nvPr>
            <p:ph type="sldNum" sz="quarter" idx="11"/>
          </p:nvPr>
        </p:nvSpPr>
        <p:spPr/>
        <p:txBody>
          <a:bodyPr/>
          <a:lstStyle/>
          <a:p>
            <a:pPr>
              <a:defRPr/>
            </a:pPr>
            <a:r>
              <a:rPr lang="de-DE" altLang="de-DE"/>
              <a:t>Seite </a:t>
            </a:r>
            <a:fld id="{65EA82EB-7D99-4175-956B-F64EB46773E0}" type="slidenum">
              <a:rPr lang="de-DE" altLang="de-DE" smtClean="0"/>
              <a:pPr>
                <a:defRPr/>
              </a:pPr>
              <a:t>7</a:t>
            </a:fld>
            <a:endParaRPr lang="de-DE" altLang="de-DE"/>
          </a:p>
        </p:txBody>
      </p:sp>
      <p:graphicFrame>
        <p:nvGraphicFramePr>
          <p:cNvPr id="8" name="Inhaltsplatzhalter 5">
            <a:extLst>
              <a:ext uri="{FF2B5EF4-FFF2-40B4-BE49-F238E27FC236}">
                <a16:creationId xmlns:a16="http://schemas.microsoft.com/office/drawing/2014/main" id="{313F3D27-3CFB-4788-B59D-904D1500F223}"/>
              </a:ext>
            </a:extLst>
          </p:cNvPr>
          <p:cNvGraphicFramePr>
            <a:graphicFrameLocks/>
          </p:cNvGraphicFramePr>
          <p:nvPr>
            <p:extLst>
              <p:ext uri="{D42A27DB-BD31-4B8C-83A1-F6EECF244321}">
                <p14:modId xmlns:p14="http://schemas.microsoft.com/office/powerpoint/2010/main" val="1540839256"/>
              </p:ext>
            </p:extLst>
          </p:nvPr>
        </p:nvGraphicFramePr>
        <p:xfrm>
          <a:off x="395287" y="2564904"/>
          <a:ext cx="8353422" cy="3283421"/>
        </p:xfrm>
        <a:graphic>
          <a:graphicData uri="http://schemas.openxmlformats.org/drawingml/2006/table">
            <a:tbl>
              <a:tblPr firstRow="1" bandRow="1">
                <a:tableStyleId>{5C22544A-7EE6-4342-B048-85BDC9FD1C3A}</a:tableStyleId>
              </a:tblPr>
              <a:tblGrid>
                <a:gridCol w="447687">
                  <a:extLst>
                    <a:ext uri="{9D8B030D-6E8A-4147-A177-3AD203B41FA5}">
                      <a16:colId xmlns:a16="http://schemas.microsoft.com/office/drawing/2014/main" val="2052127226"/>
                    </a:ext>
                  </a:extLst>
                </a:gridCol>
                <a:gridCol w="852048">
                  <a:extLst>
                    <a:ext uri="{9D8B030D-6E8A-4147-A177-3AD203B41FA5}">
                      <a16:colId xmlns:a16="http://schemas.microsoft.com/office/drawing/2014/main" val="2678123308"/>
                    </a:ext>
                  </a:extLst>
                </a:gridCol>
                <a:gridCol w="852048">
                  <a:extLst>
                    <a:ext uri="{9D8B030D-6E8A-4147-A177-3AD203B41FA5}">
                      <a16:colId xmlns:a16="http://schemas.microsoft.com/office/drawing/2014/main" val="3382840174"/>
                    </a:ext>
                  </a:extLst>
                </a:gridCol>
                <a:gridCol w="606543">
                  <a:extLst>
                    <a:ext uri="{9D8B030D-6E8A-4147-A177-3AD203B41FA5}">
                      <a16:colId xmlns:a16="http://schemas.microsoft.com/office/drawing/2014/main" val="1313253112"/>
                    </a:ext>
                  </a:extLst>
                </a:gridCol>
                <a:gridCol w="551561">
                  <a:extLst>
                    <a:ext uri="{9D8B030D-6E8A-4147-A177-3AD203B41FA5}">
                      <a16:colId xmlns:a16="http://schemas.microsoft.com/office/drawing/2014/main" val="3788201585"/>
                    </a:ext>
                  </a:extLst>
                </a:gridCol>
                <a:gridCol w="907031">
                  <a:extLst>
                    <a:ext uri="{9D8B030D-6E8A-4147-A177-3AD203B41FA5}">
                      <a16:colId xmlns:a16="http://schemas.microsoft.com/office/drawing/2014/main" val="3824807252"/>
                    </a:ext>
                  </a:extLst>
                </a:gridCol>
                <a:gridCol w="852048">
                  <a:extLst>
                    <a:ext uri="{9D8B030D-6E8A-4147-A177-3AD203B41FA5}">
                      <a16:colId xmlns:a16="http://schemas.microsoft.com/office/drawing/2014/main" val="2660600996"/>
                    </a:ext>
                  </a:extLst>
                </a:gridCol>
                <a:gridCol w="606543">
                  <a:extLst>
                    <a:ext uri="{9D8B030D-6E8A-4147-A177-3AD203B41FA5}">
                      <a16:colId xmlns:a16="http://schemas.microsoft.com/office/drawing/2014/main" val="239769080"/>
                    </a:ext>
                  </a:extLst>
                </a:gridCol>
                <a:gridCol w="606543">
                  <a:extLst>
                    <a:ext uri="{9D8B030D-6E8A-4147-A177-3AD203B41FA5}">
                      <a16:colId xmlns:a16="http://schemas.microsoft.com/office/drawing/2014/main" val="3739996264"/>
                    </a:ext>
                  </a:extLst>
                </a:gridCol>
                <a:gridCol w="1010905">
                  <a:extLst>
                    <a:ext uri="{9D8B030D-6E8A-4147-A177-3AD203B41FA5}">
                      <a16:colId xmlns:a16="http://schemas.microsoft.com/office/drawing/2014/main" val="1444686438"/>
                    </a:ext>
                  </a:extLst>
                </a:gridCol>
                <a:gridCol w="554272">
                  <a:extLst>
                    <a:ext uri="{9D8B030D-6E8A-4147-A177-3AD203B41FA5}">
                      <a16:colId xmlns:a16="http://schemas.microsoft.com/office/drawing/2014/main" val="3095062917"/>
                    </a:ext>
                  </a:extLst>
                </a:gridCol>
                <a:gridCol w="506193">
                  <a:extLst>
                    <a:ext uri="{9D8B030D-6E8A-4147-A177-3AD203B41FA5}">
                      <a16:colId xmlns:a16="http://schemas.microsoft.com/office/drawing/2014/main" val="3217217332"/>
                    </a:ext>
                  </a:extLst>
                </a:gridCol>
              </a:tblGrid>
              <a:tr h="288032">
                <a:tc>
                  <a:txBody>
                    <a:bodyPr/>
                    <a:lstStyle/>
                    <a:p>
                      <a:pPr algn="l" fontAlgn="b"/>
                      <a:endParaRPr lang="de-DE" sz="1100" b="0" i="0" u="none" strike="noStrike" dirty="0">
                        <a:solidFill>
                          <a:srgbClr val="000000"/>
                        </a:solidFill>
                        <a:effectLst/>
                        <a:latin typeface="Calibri" panose="020F0502020204030204" pitchFamily="34" charset="0"/>
                      </a:endParaRPr>
                    </a:p>
                  </a:txBody>
                  <a:tcPr marL="6163" marR="6163" marT="6163" marB="0" anchor="b"/>
                </a:tc>
                <a:tc gridSpan="4">
                  <a:txBody>
                    <a:bodyPr/>
                    <a:lstStyle/>
                    <a:p>
                      <a:pPr algn="ctr" fontAlgn="b"/>
                      <a:r>
                        <a:rPr lang="de-DE" sz="1100" u="none" strike="noStrike" dirty="0">
                          <a:effectLst/>
                        </a:rPr>
                        <a:t>Startpunkt</a:t>
                      </a:r>
                    </a:p>
                  </a:txBody>
                  <a:tcPr marL="6163" marR="6163" marT="6163" marB="0" anchor="b"/>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ctr" fontAlgn="b"/>
                      <a:r>
                        <a:rPr lang="de-DE" sz="1100" u="none" strike="noStrike" dirty="0">
                          <a:effectLst/>
                        </a:rPr>
                        <a:t>Endpunkt</a:t>
                      </a:r>
                      <a:endParaRPr lang="de-DE" sz="1100" b="0" i="0" u="none" strike="noStrike" dirty="0">
                        <a:solidFill>
                          <a:srgbClr val="000000"/>
                        </a:solidFill>
                        <a:effectLst/>
                        <a:latin typeface="Calibri" panose="020F0502020204030204" pitchFamily="34" charset="0"/>
                      </a:endParaRPr>
                    </a:p>
                  </a:txBody>
                  <a:tcPr marL="6163" marR="6163" marT="6163" marB="0" anchor="b"/>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6163" marR="6163" marT="6163" marB="0" anchor="b"/>
                </a:tc>
                <a:tc>
                  <a:txBody>
                    <a:bodyPr/>
                    <a:lstStyle/>
                    <a:p>
                      <a:pPr algn="l" fontAlgn="b"/>
                      <a:endParaRPr lang="de-DE" sz="1100" b="0" i="0" u="none" strike="noStrike" dirty="0">
                        <a:solidFill>
                          <a:srgbClr val="000000"/>
                        </a:solidFill>
                        <a:effectLst/>
                        <a:latin typeface="Calibri" panose="020F0502020204030204" pitchFamily="34" charset="0"/>
                      </a:endParaRPr>
                    </a:p>
                  </a:txBody>
                  <a:tcPr marL="6163" marR="6163" marT="6163" marB="0" anchor="b"/>
                </a:tc>
                <a:tc>
                  <a:txBody>
                    <a:bodyPr/>
                    <a:lstStyle/>
                    <a:p>
                      <a:pPr algn="l" fontAlgn="b"/>
                      <a:endParaRPr lang="de-DE" sz="1100" b="0" i="0" u="none" strike="noStrike" dirty="0">
                        <a:solidFill>
                          <a:srgbClr val="000000"/>
                        </a:solidFill>
                        <a:effectLst/>
                        <a:latin typeface="Calibri" panose="020F0502020204030204" pitchFamily="34" charset="0"/>
                      </a:endParaRPr>
                    </a:p>
                  </a:txBody>
                  <a:tcPr marL="6163" marR="6163" marT="6163" marB="0" anchor="b"/>
                </a:tc>
                <a:extLst>
                  <a:ext uri="{0D108BD9-81ED-4DB2-BD59-A6C34878D82A}">
                    <a16:rowId xmlns:a16="http://schemas.microsoft.com/office/drawing/2014/main" val="3023913705"/>
                  </a:ext>
                </a:extLst>
              </a:tr>
              <a:tr h="354446">
                <a:tc>
                  <a:txBody>
                    <a:bodyPr/>
                    <a:lstStyle/>
                    <a:p>
                      <a:pPr algn="l" fontAlgn="b"/>
                      <a:r>
                        <a:rPr lang="de-DE" sz="1100" b="1" u="none" strike="noStrike" dirty="0" err="1">
                          <a:effectLst/>
                        </a:rPr>
                        <a:t>LineID</a:t>
                      </a:r>
                      <a:endParaRPr lang="de-DE" sz="11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100" b="1" u="none" strike="noStrike" dirty="0">
                          <a:effectLst/>
                        </a:rPr>
                        <a:t>Längengrad</a:t>
                      </a:r>
                      <a:endParaRPr lang="de-DE" sz="11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100" b="1" u="none" strike="noStrike" dirty="0">
                          <a:effectLst/>
                        </a:rPr>
                        <a:t>Breitengrad</a:t>
                      </a:r>
                      <a:endParaRPr lang="de-DE" sz="11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100" b="1" u="none" strike="noStrike" dirty="0">
                          <a:effectLst/>
                        </a:rPr>
                        <a:t>Startzeit</a:t>
                      </a:r>
                      <a:endParaRPr lang="de-DE" sz="11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100" b="1" u="none" strike="noStrike" dirty="0">
                          <a:effectLst/>
                        </a:rPr>
                        <a:t>Endzeit</a:t>
                      </a:r>
                      <a:endParaRPr lang="de-DE" sz="11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100" b="1" u="none" strike="noStrike" dirty="0">
                          <a:effectLst/>
                        </a:rPr>
                        <a:t>Längengrad</a:t>
                      </a:r>
                      <a:endParaRPr lang="de-DE" sz="1100" b="1" i="0" u="none" strike="noStrike" dirty="0">
                        <a:solidFill>
                          <a:srgbClr val="FFFFFF"/>
                        </a:solidFill>
                        <a:effectLst/>
                        <a:latin typeface="Calibri" panose="020F0502020204030204" pitchFamily="34" charset="0"/>
                      </a:endParaRPr>
                    </a:p>
                  </a:txBody>
                  <a:tcPr marL="6163" marR="6163" marT="6163" marB="0" anchor="b">
                    <a:solidFill>
                      <a:schemeClr val="bg2">
                        <a:lumMod val="75000"/>
                      </a:schemeClr>
                    </a:solidFill>
                  </a:tcPr>
                </a:tc>
                <a:tc>
                  <a:txBody>
                    <a:bodyPr/>
                    <a:lstStyle/>
                    <a:p>
                      <a:pPr algn="l" fontAlgn="b"/>
                      <a:r>
                        <a:rPr lang="de-DE" sz="1100" b="1" u="none" strike="noStrike" dirty="0">
                          <a:effectLst/>
                        </a:rPr>
                        <a:t>Breitengrad</a:t>
                      </a:r>
                      <a:endParaRPr lang="de-DE" sz="1100" b="1" i="0" u="none" strike="noStrike" dirty="0">
                        <a:solidFill>
                          <a:srgbClr val="FFFFFF"/>
                        </a:solidFill>
                        <a:effectLst/>
                        <a:latin typeface="Calibri" panose="020F0502020204030204" pitchFamily="34" charset="0"/>
                      </a:endParaRPr>
                    </a:p>
                  </a:txBody>
                  <a:tcPr marL="6163" marR="6163" marT="6163" marB="0" anchor="b">
                    <a:solidFill>
                      <a:schemeClr val="bg2">
                        <a:lumMod val="75000"/>
                      </a:schemeClr>
                    </a:solidFill>
                  </a:tcPr>
                </a:tc>
                <a:tc>
                  <a:txBody>
                    <a:bodyPr/>
                    <a:lstStyle/>
                    <a:p>
                      <a:pPr algn="l" fontAlgn="b"/>
                      <a:r>
                        <a:rPr lang="de-DE" sz="1100" b="1" u="none" strike="noStrike" dirty="0">
                          <a:effectLst/>
                        </a:rPr>
                        <a:t>Startzeit</a:t>
                      </a:r>
                      <a:endParaRPr lang="de-DE" sz="1100" b="1" i="0" u="none" strike="noStrike" dirty="0">
                        <a:solidFill>
                          <a:srgbClr val="FFFFFF"/>
                        </a:solidFill>
                        <a:effectLst/>
                        <a:latin typeface="Calibri" panose="020F0502020204030204" pitchFamily="34" charset="0"/>
                      </a:endParaRPr>
                    </a:p>
                  </a:txBody>
                  <a:tcPr marL="6163" marR="6163" marT="6163" marB="0" anchor="b">
                    <a:solidFill>
                      <a:schemeClr val="bg2">
                        <a:lumMod val="75000"/>
                      </a:schemeClr>
                    </a:solidFill>
                  </a:tcPr>
                </a:tc>
                <a:tc>
                  <a:txBody>
                    <a:bodyPr/>
                    <a:lstStyle/>
                    <a:p>
                      <a:pPr algn="l" fontAlgn="b"/>
                      <a:r>
                        <a:rPr lang="de-DE" sz="1100" b="1" u="none" strike="noStrike" dirty="0">
                          <a:effectLst/>
                        </a:rPr>
                        <a:t>Endzeit</a:t>
                      </a:r>
                      <a:endParaRPr lang="de-DE" sz="1100" b="1" i="0" u="none" strike="noStrike" dirty="0">
                        <a:solidFill>
                          <a:srgbClr val="FFFFFF"/>
                        </a:solidFill>
                        <a:effectLst/>
                        <a:latin typeface="Calibri" panose="020F0502020204030204" pitchFamily="34" charset="0"/>
                      </a:endParaRPr>
                    </a:p>
                  </a:txBody>
                  <a:tcPr marL="6163" marR="6163" marT="6163" marB="0" anchor="b">
                    <a:solidFill>
                      <a:schemeClr val="bg2">
                        <a:lumMod val="75000"/>
                      </a:schemeClr>
                    </a:solidFill>
                  </a:tcPr>
                </a:tc>
                <a:tc>
                  <a:txBody>
                    <a:bodyPr/>
                    <a:lstStyle/>
                    <a:p>
                      <a:pPr algn="l" fontAlgn="b"/>
                      <a:r>
                        <a:rPr lang="de-DE" sz="1100" b="1" u="none" strike="noStrike" dirty="0">
                          <a:effectLst/>
                        </a:rPr>
                        <a:t>Distanz</a:t>
                      </a:r>
                      <a:endParaRPr lang="de-DE" sz="11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100" b="1" u="none" strike="noStrike" dirty="0">
                          <a:effectLst/>
                        </a:rPr>
                        <a:t>Routen</a:t>
                      </a:r>
                      <a:endParaRPr lang="de-DE" sz="1100" b="1" i="0" u="none" strike="noStrike" dirty="0">
                        <a:solidFill>
                          <a:srgbClr val="FFFFFF"/>
                        </a:solidFill>
                        <a:effectLst/>
                        <a:latin typeface="Calibri" panose="020F0502020204030204" pitchFamily="34" charset="0"/>
                      </a:endParaRPr>
                    </a:p>
                  </a:txBody>
                  <a:tcPr marL="6163" marR="6163" marT="6163" marB="0" anchor="b"/>
                </a:tc>
                <a:tc>
                  <a:txBody>
                    <a:bodyPr/>
                    <a:lstStyle/>
                    <a:p>
                      <a:pPr algn="l" fontAlgn="b"/>
                      <a:r>
                        <a:rPr lang="de-DE" sz="1100" b="1" u="none" strike="noStrike" dirty="0">
                          <a:effectLst/>
                        </a:rPr>
                        <a:t>Cluster</a:t>
                      </a:r>
                      <a:endParaRPr lang="de-DE" sz="1100" b="1" i="0" u="none" strike="noStrike" dirty="0">
                        <a:solidFill>
                          <a:srgbClr val="FFFFFF"/>
                        </a:solidFill>
                        <a:effectLst/>
                        <a:latin typeface="Calibri" panose="020F0502020204030204" pitchFamily="34" charset="0"/>
                      </a:endParaRPr>
                    </a:p>
                  </a:txBody>
                  <a:tcPr marL="6163" marR="6163" marT="6163" marB="0" anchor="b"/>
                </a:tc>
                <a:extLst>
                  <a:ext uri="{0D108BD9-81ED-4DB2-BD59-A6C34878D82A}">
                    <a16:rowId xmlns:a16="http://schemas.microsoft.com/office/drawing/2014/main" val="1309475509"/>
                  </a:ext>
                </a:extLst>
              </a:tr>
              <a:tr h="437642">
                <a:tc>
                  <a:txBody>
                    <a:bodyPr/>
                    <a:lstStyle/>
                    <a:p>
                      <a:pPr algn="r" fontAlgn="ctr"/>
                      <a:r>
                        <a:rPr lang="de-DE" sz="1000" u="none" strike="noStrike" dirty="0">
                          <a:effectLst/>
                        </a:rPr>
                        <a:t>81</a:t>
                      </a:r>
                      <a:endParaRPr lang="de-DE" sz="1000" b="1"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-8,586837</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41,167136</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810</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855</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-8,587635</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dirty="0">
                          <a:effectLst/>
                        </a:rPr>
                        <a:t>41,167686</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dirty="0">
                          <a:effectLst/>
                        </a:rPr>
                        <a:t>870</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dirty="0">
                          <a:effectLst/>
                        </a:rPr>
                        <a:t>900</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a:effectLst/>
                        </a:rPr>
                        <a:t>90,5468716133</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10</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20</a:t>
                      </a:r>
                      <a:endParaRPr lang="de-DE" sz="1000" b="0" i="0" u="none" strike="noStrike" dirty="0">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3421303757"/>
                  </a:ext>
                </a:extLst>
              </a:tr>
              <a:tr h="437642">
                <a:tc>
                  <a:txBody>
                    <a:bodyPr/>
                    <a:lstStyle/>
                    <a:p>
                      <a:pPr algn="r" fontAlgn="ctr"/>
                      <a:r>
                        <a:rPr lang="de-DE" sz="1000" u="none" strike="noStrike">
                          <a:effectLst/>
                        </a:rPr>
                        <a:t>82</a:t>
                      </a:r>
                      <a:endParaRPr lang="de-DE" sz="1000" b="1"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-8,587635</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41,167686</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870</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900</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-8,588817</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41,168192</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915</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960</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a:effectLst/>
                        </a:rPr>
                        <a:t>113,7919125443</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10</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20</a:t>
                      </a:r>
                      <a:endParaRPr lang="de-DE" sz="1000" b="0" i="0" u="none" strike="noStrike" dirty="0">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679427601"/>
                  </a:ext>
                </a:extLst>
              </a:tr>
              <a:tr h="437642">
                <a:tc>
                  <a:txBody>
                    <a:bodyPr/>
                    <a:lstStyle/>
                    <a:p>
                      <a:pPr algn="r" fontAlgn="ctr"/>
                      <a:r>
                        <a:rPr lang="de-DE" sz="1000" u="none" strike="noStrike">
                          <a:effectLst/>
                        </a:rPr>
                        <a:t>2874</a:t>
                      </a:r>
                      <a:endParaRPr lang="de-DE" sz="1000" b="1"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-8,587782</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41,167539</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780</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 </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-8,594226</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a:effectLst/>
                        </a:rPr>
                        <a:t>41,171562</a:t>
                      </a:r>
                      <a:endParaRPr lang="de-DE" sz="1000" b="0" i="0" u="none" strike="noStrike">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a:effectLst/>
                        </a:rPr>
                        <a:t>825</a:t>
                      </a:r>
                      <a:endParaRPr lang="de-DE" sz="1000" b="0" i="0" u="none" strike="noStrike">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dirty="0">
                          <a:effectLst/>
                        </a:rPr>
                        <a:t> </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dirty="0">
                          <a:effectLst/>
                        </a:rPr>
                        <a:t>700,7482056296</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213</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20</a:t>
                      </a:r>
                      <a:endParaRPr lang="de-DE" sz="1000" b="0" i="0" u="none" strike="noStrike" dirty="0">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3125173978"/>
                  </a:ext>
                </a:extLst>
              </a:tr>
              <a:tr h="437642">
                <a:tc>
                  <a:txBody>
                    <a:bodyPr/>
                    <a:lstStyle/>
                    <a:p>
                      <a:pPr algn="r" fontAlgn="ctr"/>
                      <a:r>
                        <a:rPr lang="de-DE" sz="1000" u="none" strike="noStrike">
                          <a:effectLst/>
                        </a:rPr>
                        <a:t>3845</a:t>
                      </a:r>
                      <a:endParaRPr lang="de-DE" sz="1000" b="1"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-8,583768</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41,166549</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510</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 </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-8,587701</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41,167620</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525</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 </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a:effectLst/>
                        </a:rPr>
                        <a:t>350,0962405717</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293</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20</a:t>
                      </a:r>
                      <a:endParaRPr lang="de-DE" sz="1000" b="0" i="0" u="none" strike="noStrike" dirty="0">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3577502156"/>
                  </a:ext>
                </a:extLst>
              </a:tr>
              <a:tr h="437642">
                <a:tc>
                  <a:txBody>
                    <a:bodyPr/>
                    <a:lstStyle/>
                    <a:p>
                      <a:pPr algn="r" fontAlgn="ctr"/>
                      <a:r>
                        <a:rPr lang="de-DE" sz="1000" u="none" strike="noStrike">
                          <a:effectLst/>
                        </a:rPr>
                        <a:t>3846</a:t>
                      </a:r>
                      <a:endParaRPr lang="de-DE" sz="1000" b="1"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-8,587701</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41,167620</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525</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 </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-8,594127</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dirty="0">
                          <a:effectLst/>
                        </a:rPr>
                        <a:t>41,171625</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dirty="0">
                          <a:effectLst/>
                        </a:rPr>
                        <a:t>555</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dirty="0">
                          <a:effectLst/>
                        </a:rPr>
                        <a:t> </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60000"/>
                        <a:lumOff val="40000"/>
                      </a:schemeClr>
                    </a:solidFill>
                  </a:tcPr>
                </a:tc>
                <a:tc>
                  <a:txBody>
                    <a:bodyPr/>
                    <a:lstStyle/>
                    <a:p>
                      <a:pPr algn="r" fontAlgn="ctr"/>
                      <a:r>
                        <a:rPr lang="de-DE" sz="1000" u="none" strike="noStrike" dirty="0">
                          <a:effectLst/>
                        </a:rPr>
                        <a:t>698,3105614869</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293</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20</a:t>
                      </a:r>
                      <a:endParaRPr lang="de-DE" sz="1000" b="0" i="0" u="none" strike="noStrike" dirty="0">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2652192875"/>
                  </a:ext>
                </a:extLst>
              </a:tr>
              <a:tr h="452733">
                <a:tc>
                  <a:txBody>
                    <a:bodyPr/>
                    <a:lstStyle/>
                    <a:p>
                      <a:pPr algn="r" fontAlgn="ctr"/>
                      <a:r>
                        <a:rPr lang="de-DE" sz="1000" u="none" strike="noStrike" dirty="0">
                          <a:effectLst/>
                        </a:rPr>
                        <a:t>83</a:t>
                      </a:r>
                      <a:endParaRPr lang="de-DE" sz="1000" b="1"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-8,588817</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41,168192</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a:effectLst/>
                        </a:rPr>
                        <a:t>915</a:t>
                      </a:r>
                      <a:endParaRPr lang="de-DE" sz="1000" b="0" i="0" u="none" strike="noStrike">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960</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-8,594325</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41,171760</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1050</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 </a:t>
                      </a:r>
                      <a:endParaRPr lang="de-DE" sz="1000" b="0" i="0" u="none" strike="noStrike" dirty="0">
                        <a:solidFill>
                          <a:srgbClr val="000000"/>
                        </a:solidFill>
                        <a:effectLst/>
                        <a:latin typeface="Arial" panose="020B0604020202020204" pitchFamily="34" charset="0"/>
                      </a:endParaRPr>
                    </a:p>
                  </a:txBody>
                  <a:tcPr marL="6163" marR="6163" marT="6163" marB="0" anchor="ctr">
                    <a:solidFill>
                      <a:schemeClr val="bg2">
                        <a:lumMod val="75000"/>
                      </a:schemeClr>
                    </a:solidFill>
                  </a:tcPr>
                </a:tc>
                <a:tc>
                  <a:txBody>
                    <a:bodyPr/>
                    <a:lstStyle/>
                    <a:p>
                      <a:pPr algn="r" fontAlgn="ctr"/>
                      <a:r>
                        <a:rPr lang="de-DE" sz="1000" u="none" strike="noStrike" dirty="0">
                          <a:effectLst/>
                        </a:rPr>
                        <a:t>608,2797986390</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10</a:t>
                      </a:r>
                      <a:endParaRPr lang="de-DE" sz="1000" b="0" i="0" u="none" strike="noStrike" dirty="0">
                        <a:solidFill>
                          <a:srgbClr val="000000"/>
                        </a:solidFill>
                        <a:effectLst/>
                        <a:latin typeface="Arial" panose="020B0604020202020204" pitchFamily="34" charset="0"/>
                      </a:endParaRPr>
                    </a:p>
                  </a:txBody>
                  <a:tcPr marL="6163" marR="6163" marT="6163" marB="0" anchor="ctr"/>
                </a:tc>
                <a:tc>
                  <a:txBody>
                    <a:bodyPr/>
                    <a:lstStyle/>
                    <a:p>
                      <a:pPr algn="r" fontAlgn="ctr"/>
                      <a:r>
                        <a:rPr lang="de-DE" sz="1000" u="none" strike="noStrike" dirty="0">
                          <a:effectLst/>
                        </a:rPr>
                        <a:t>20</a:t>
                      </a:r>
                      <a:endParaRPr lang="de-DE" sz="1000" b="0" i="0" u="none" strike="noStrike" dirty="0">
                        <a:solidFill>
                          <a:srgbClr val="000000"/>
                        </a:solidFill>
                        <a:effectLst/>
                        <a:latin typeface="Arial" panose="020B0604020202020204" pitchFamily="34" charset="0"/>
                      </a:endParaRPr>
                    </a:p>
                  </a:txBody>
                  <a:tcPr marL="6163" marR="6163" marT="6163" marB="0" anchor="ctr"/>
                </a:tc>
                <a:extLst>
                  <a:ext uri="{0D108BD9-81ED-4DB2-BD59-A6C34878D82A}">
                    <a16:rowId xmlns:a16="http://schemas.microsoft.com/office/drawing/2014/main" val="2448440394"/>
                  </a:ext>
                </a:extLst>
              </a:tr>
            </a:tbl>
          </a:graphicData>
        </a:graphic>
      </p:graphicFrame>
    </p:spTree>
    <p:extLst>
      <p:ext uri="{BB962C8B-B14F-4D97-AF65-F5344CB8AC3E}">
        <p14:creationId xmlns:p14="http://schemas.microsoft.com/office/powerpoint/2010/main" val="3238724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Grafik 8">
            <a:extLst>
              <a:ext uri="{FF2B5EF4-FFF2-40B4-BE49-F238E27FC236}">
                <a16:creationId xmlns:a16="http://schemas.microsoft.com/office/drawing/2014/main" id="{B91E80F9-247F-4FEE-8D2A-F7566258DE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0" r="4145" b="11824"/>
          <a:stretch/>
        </p:blipFill>
        <p:spPr bwMode="auto">
          <a:xfrm>
            <a:off x="395288" y="2305050"/>
            <a:ext cx="4536504"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9" name="Titel 1">
            <a:extLst>
              <a:ext uri="{FF2B5EF4-FFF2-40B4-BE49-F238E27FC236}">
                <a16:creationId xmlns:a16="http://schemas.microsoft.com/office/drawing/2014/main" id="{39BF976F-1AAB-41A2-9685-3F09BF2B0A96}"/>
              </a:ext>
            </a:extLst>
          </p:cNvPr>
          <p:cNvSpPr>
            <a:spLocks noGrp="1" noChangeArrowheads="1"/>
          </p:cNvSpPr>
          <p:nvPr>
            <p:ph type="title"/>
          </p:nvPr>
        </p:nvSpPr>
        <p:spPr>
          <a:xfrm>
            <a:off x="539750" y="1739900"/>
            <a:ext cx="8061325" cy="358775"/>
          </a:xfrm>
        </p:spPr>
        <p:txBody>
          <a:bodyPr/>
          <a:lstStyle/>
          <a:p>
            <a:pPr eaLnBrk="1" hangingPunct="1"/>
            <a:r>
              <a:rPr lang="de-DE" altLang="de-DE" dirty="0"/>
              <a:t>Vorgehen – Common Segment Discovery</a:t>
            </a:r>
          </a:p>
        </p:txBody>
      </p:sp>
      <p:sp>
        <p:nvSpPr>
          <p:cNvPr id="17410" name="Inhaltsplatzhalter 2">
            <a:extLst>
              <a:ext uri="{FF2B5EF4-FFF2-40B4-BE49-F238E27FC236}">
                <a16:creationId xmlns:a16="http://schemas.microsoft.com/office/drawing/2014/main" id="{9C1ADE18-95F9-46B2-AC5F-22A404201E05}"/>
              </a:ext>
            </a:extLst>
          </p:cNvPr>
          <p:cNvSpPr>
            <a:spLocks noGrp="1" noChangeArrowheads="1"/>
          </p:cNvSpPr>
          <p:nvPr>
            <p:ph idx="1"/>
          </p:nvPr>
        </p:nvSpPr>
        <p:spPr>
          <a:xfrm>
            <a:off x="5004048" y="2349499"/>
            <a:ext cx="3744416" cy="3816351"/>
          </a:xfrm>
        </p:spPr>
        <p:txBody>
          <a:bodyPr/>
          <a:lstStyle/>
          <a:p>
            <a:pPr eaLnBrk="1" hangingPunct="1">
              <a:buFont typeface="Arial" panose="020B0604020202020204" pitchFamily="34" charset="0"/>
              <a:buAutoNum type="alphaLcParenR"/>
            </a:pPr>
            <a:endParaRPr lang="de-DE" altLang="de-DE" dirty="0"/>
          </a:p>
          <a:p>
            <a:pPr eaLnBrk="1" hangingPunct="1">
              <a:lnSpc>
                <a:spcPct val="150000"/>
              </a:lnSpc>
              <a:spcAft>
                <a:spcPts val="600"/>
              </a:spcAft>
              <a:buFont typeface="Arial" panose="020B0604020202020204" pitchFamily="34" charset="0"/>
              <a:buAutoNum type="alphaLcParenR"/>
            </a:pPr>
            <a:r>
              <a:rPr lang="de-DE" altLang="de-DE" dirty="0"/>
              <a:t>Identifiziere der aufeinanderfolgenden Linien von verschiedenen Routen.</a:t>
            </a:r>
          </a:p>
          <a:p>
            <a:pPr eaLnBrk="1" hangingPunct="1">
              <a:lnSpc>
                <a:spcPct val="150000"/>
              </a:lnSpc>
              <a:spcAft>
                <a:spcPts val="600"/>
              </a:spcAft>
              <a:buFont typeface="Arial" panose="020B0604020202020204" pitchFamily="34" charset="0"/>
              <a:buAutoNum type="alphaLcParenR"/>
            </a:pPr>
            <a:r>
              <a:rPr lang="de-DE" altLang="de-DE" dirty="0"/>
              <a:t>Berechnen einer Repräsentationslinie    und Projektion der Start und Endpunkte.</a:t>
            </a:r>
          </a:p>
          <a:p>
            <a:pPr eaLnBrk="1" hangingPunct="1">
              <a:lnSpc>
                <a:spcPct val="150000"/>
              </a:lnSpc>
              <a:spcAft>
                <a:spcPts val="600"/>
              </a:spcAft>
              <a:buFont typeface="Arial" panose="020B0604020202020204" pitchFamily="34" charset="0"/>
              <a:buAutoNum type="alphaLcParenR"/>
            </a:pPr>
            <a:r>
              <a:rPr lang="de-DE" altLang="de-DE" dirty="0"/>
              <a:t>Entfernung der redundante Projektionspunkte und Filterung der  kurzen Projektionslinie.</a:t>
            </a:r>
          </a:p>
          <a:p>
            <a:pPr eaLnBrk="1" hangingPunct="1">
              <a:lnSpc>
                <a:spcPct val="150000"/>
              </a:lnSpc>
              <a:spcAft>
                <a:spcPts val="600"/>
              </a:spcAft>
              <a:buFont typeface="Arial" panose="020B0604020202020204" pitchFamily="34" charset="0"/>
              <a:buAutoNum type="alphaLcParenR"/>
            </a:pPr>
            <a:r>
              <a:rPr lang="de-DE" altLang="de-DE" dirty="0"/>
              <a:t>Zusammenführen in ein STS        (Common Segment Temporal </a:t>
            </a:r>
            <a:r>
              <a:rPr lang="de-DE" altLang="de-DE" dirty="0" err="1"/>
              <a:t>Sequence</a:t>
            </a:r>
            <a:r>
              <a:rPr lang="de-DE" altLang="de-DE" dirty="0"/>
              <a:t>)</a:t>
            </a:r>
          </a:p>
        </p:txBody>
      </p:sp>
      <p:sp>
        <p:nvSpPr>
          <p:cNvPr id="17411" name="Fußzeilenplatzhalter 3">
            <a:extLst>
              <a:ext uri="{FF2B5EF4-FFF2-40B4-BE49-F238E27FC236}">
                <a16:creationId xmlns:a16="http://schemas.microsoft.com/office/drawing/2014/main" id="{442C0D9E-E293-4E64-8E2F-5C1F46B7BBB2}"/>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Abschlusspräsentation DBPRO 19  | Mark Bauknecht | Xu Jia Fug Liu | |Karen Verónica Sacotto Cárdenas</a:t>
            </a:r>
            <a:endParaRPr lang="de-DE" altLang="de-DE" sz="1000" b="0">
              <a:solidFill>
                <a:schemeClr val="accent1"/>
              </a:solidFill>
            </a:endParaRPr>
          </a:p>
        </p:txBody>
      </p:sp>
      <p:sp>
        <p:nvSpPr>
          <p:cNvPr id="17412" name="Foliennummernplatzhalter 4">
            <a:extLst>
              <a:ext uri="{FF2B5EF4-FFF2-40B4-BE49-F238E27FC236}">
                <a16:creationId xmlns:a16="http://schemas.microsoft.com/office/drawing/2014/main" id="{9209969C-1DF3-4EF2-8A43-5A4DC95772A6}"/>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17C2B08B-3577-4057-878A-D4B5FEDDBC78}" type="slidenum">
              <a:rPr lang="de-DE" altLang="de-DE" sz="1000" smtClean="0">
                <a:solidFill>
                  <a:schemeClr val="accent1"/>
                </a:solidFill>
              </a:rPr>
              <a:pPr algn="l"/>
              <a:t>8</a:t>
            </a:fld>
            <a:endParaRPr lang="de-DE" altLang="de-DE" sz="10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el 1">
            <a:extLst>
              <a:ext uri="{FF2B5EF4-FFF2-40B4-BE49-F238E27FC236}">
                <a16:creationId xmlns:a16="http://schemas.microsoft.com/office/drawing/2014/main" id="{81890B0A-81F1-479E-A7A4-0B687BC555C1}"/>
              </a:ext>
            </a:extLst>
          </p:cNvPr>
          <p:cNvSpPr>
            <a:spLocks noGrp="1" noChangeArrowheads="1"/>
          </p:cNvSpPr>
          <p:nvPr>
            <p:ph type="title"/>
          </p:nvPr>
        </p:nvSpPr>
        <p:spPr>
          <a:xfrm>
            <a:off x="539750" y="1739900"/>
            <a:ext cx="8061325" cy="358775"/>
          </a:xfrm>
        </p:spPr>
        <p:txBody>
          <a:bodyPr/>
          <a:lstStyle/>
          <a:p>
            <a:pPr eaLnBrk="1" hangingPunct="1"/>
            <a:r>
              <a:rPr lang="de-DE" altLang="de-DE" dirty="0"/>
              <a:t>Vorgehen – Repräsentationslinie</a:t>
            </a:r>
          </a:p>
        </p:txBody>
      </p:sp>
      <p:sp>
        <p:nvSpPr>
          <p:cNvPr id="19459" name="Fußzeilenplatzhalter 3">
            <a:extLst>
              <a:ext uri="{FF2B5EF4-FFF2-40B4-BE49-F238E27FC236}">
                <a16:creationId xmlns:a16="http://schemas.microsoft.com/office/drawing/2014/main" id="{B035B47F-1B75-427C-879C-A4FDE0991DE0}"/>
              </a:ext>
            </a:extLst>
          </p:cNvPr>
          <p:cNvSpPr>
            <a:spLocks noGrp="1"/>
          </p:cNvSpPr>
          <p:nvPr>
            <p:ph type="ftr" sz="quarter" idx="10"/>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Abschlusspräsentation DBPRO 19  | Mark Bauknecht | Xu Jia Fug Liu | |Karen Verónica Sacotto Cárdenas</a:t>
            </a:r>
            <a:endParaRPr lang="de-DE" altLang="de-DE" sz="1000" b="0">
              <a:solidFill>
                <a:schemeClr val="accent1"/>
              </a:solidFill>
            </a:endParaRPr>
          </a:p>
        </p:txBody>
      </p:sp>
      <p:sp>
        <p:nvSpPr>
          <p:cNvPr id="19460" name="Foliennummernplatzhalter 4">
            <a:extLst>
              <a:ext uri="{FF2B5EF4-FFF2-40B4-BE49-F238E27FC236}">
                <a16:creationId xmlns:a16="http://schemas.microsoft.com/office/drawing/2014/main" id="{2421BBE8-82C7-4A2C-8C12-07B58A2BEC25}"/>
              </a:ext>
            </a:extLst>
          </p:cNvPr>
          <p:cNvSpPr>
            <a:spLocks noGrp="1"/>
          </p:cNvSpPr>
          <p:nvPr>
            <p:ph type="sldNum" sz="quarter" idx="11"/>
          </p:nvPr>
        </p:nvSpPr>
        <p:spPr>
          <a:noFill/>
        </p:spPr>
        <p:txBody>
          <a:bodyP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l"/>
            <a:r>
              <a:rPr lang="de-DE" altLang="de-DE" sz="1000">
                <a:solidFill>
                  <a:schemeClr val="accent1"/>
                </a:solidFill>
              </a:rPr>
              <a:t>Seite </a:t>
            </a:r>
            <a:fld id="{D161ACE0-B0EB-4CF2-BB5C-58E730064DA1}" type="slidenum">
              <a:rPr lang="de-DE" altLang="de-DE" sz="1000" smtClean="0">
                <a:solidFill>
                  <a:schemeClr val="accent1"/>
                </a:solidFill>
              </a:rPr>
              <a:pPr algn="l"/>
              <a:t>9</a:t>
            </a:fld>
            <a:endParaRPr lang="de-DE" altLang="de-DE" sz="1000">
              <a:solidFill>
                <a:schemeClr val="accent1"/>
              </a:solidFill>
            </a:endParaRPr>
          </a:p>
        </p:txBody>
      </p:sp>
      <p:grpSp>
        <p:nvGrpSpPr>
          <p:cNvPr id="2" name="Gruppieren 1">
            <a:extLst>
              <a:ext uri="{FF2B5EF4-FFF2-40B4-BE49-F238E27FC236}">
                <a16:creationId xmlns:a16="http://schemas.microsoft.com/office/drawing/2014/main" id="{8B6AE113-1A41-47E7-8EDB-FCA44FAA54EC}"/>
              </a:ext>
            </a:extLst>
          </p:cNvPr>
          <p:cNvGrpSpPr>
            <a:grpSpLocks noChangeAspect="1"/>
          </p:cNvGrpSpPr>
          <p:nvPr/>
        </p:nvGrpSpPr>
        <p:grpSpPr>
          <a:xfrm>
            <a:off x="1367743" y="2245187"/>
            <a:ext cx="6408514" cy="3978244"/>
            <a:chOff x="1498599" y="2349500"/>
            <a:chExt cx="6145164" cy="3814763"/>
          </a:xfrm>
        </p:grpSpPr>
        <p:pic>
          <p:nvPicPr>
            <p:cNvPr id="19461" name="Grafik 5" descr="Ein Bild, das Karte enthält.&#10;&#10;Automatisch generierte Beschreibung">
              <a:extLst>
                <a:ext uri="{FF2B5EF4-FFF2-40B4-BE49-F238E27FC236}">
                  <a16:creationId xmlns:a16="http://schemas.microsoft.com/office/drawing/2014/main" id="{C5E227D4-5FB9-4BF2-BC5B-5F24980DC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599" y="4194176"/>
              <a:ext cx="6143625"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Grafik 6">
              <a:extLst>
                <a:ext uri="{FF2B5EF4-FFF2-40B4-BE49-F238E27FC236}">
                  <a16:creationId xmlns:a16="http://schemas.microsoft.com/office/drawing/2014/main" id="{7418A7C6-8C71-433B-B6C7-943CFF64D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763" y="2349500"/>
              <a:ext cx="6096000"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9"/>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n5jOIkbkq3Gm0R7D0d9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2nyiRVAk2sY8r3g7e7o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cRVlIXFhMUKcTRq50NOd6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PJmfxb3zEeiMYzrBxsRI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Nt415HaAUC2NWp.oTijp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FjAop8T3kevt464xj92s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TyP7.I8o0mRTE2M3SO9C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heme/theme1.xml><?xml version="1.0" encoding="utf-8"?>
<a:theme xmlns:a="http://schemas.openxmlformats.org/drawingml/2006/main" name="Technische Universität Berlin | PowerPoint Master">
  <a:themeElements>
    <a:clrScheme name="Technische Universität Berlin | PowerPoint Master 1">
      <a:dk1>
        <a:srgbClr val="000000"/>
      </a:dk1>
      <a:lt1>
        <a:srgbClr val="FFFFFF"/>
      </a:lt1>
      <a:dk2>
        <a:srgbClr val="C50E1F"/>
      </a:dk2>
      <a:lt2>
        <a:srgbClr val="B2B2B2"/>
      </a:lt2>
      <a:accent1>
        <a:srgbClr val="717171"/>
      </a:accent1>
      <a:accent2>
        <a:srgbClr val="177191"/>
      </a:accent2>
      <a:accent3>
        <a:srgbClr val="FFFFFF"/>
      </a:accent3>
      <a:accent4>
        <a:srgbClr val="000000"/>
      </a:accent4>
      <a:accent5>
        <a:srgbClr val="BBBBBB"/>
      </a:accent5>
      <a:accent6>
        <a:srgbClr val="146683"/>
      </a:accent6>
      <a:hlink>
        <a:srgbClr val="53BDE3"/>
      </a:hlink>
      <a:folHlink>
        <a:srgbClr val="99CC00"/>
      </a:folHlink>
    </a:clrScheme>
    <a:fontScheme name="Technische Universität Berlin | PowerPoint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alt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alt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Technische Universität Berlin | PowerPoint Master 1">
        <a:dk1>
          <a:srgbClr val="000000"/>
        </a:dk1>
        <a:lt1>
          <a:srgbClr val="FFFFFF"/>
        </a:lt1>
        <a:dk2>
          <a:srgbClr val="C50E1F"/>
        </a:dk2>
        <a:lt2>
          <a:srgbClr val="B2B2B2"/>
        </a:lt2>
        <a:accent1>
          <a:srgbClr val="717171"/>
        </a:accent1>
        <a:accent2>
          <a:srgbClr val="177191"/>
        </a:accent2>
        <a:accent3>
          <a:srgbClr val="FFFFFF"/>
        </a:accent3>
        <a:accent4>
          <a:srgbClr val="000000"/>
        </a:accent4>
        <a:accent5>
          <a:srgbClr val="BBBBBB"/>
        </a:accent5>
        <a:accent6>
          <a:srgbClr val="146683"/>
        </a:accent6>
        <a:hlink>
          <a:srgbClr val="53BDE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2087</Words>
  <Application>Microsoft Office PowerPoint</Application>
  <PresentationFormat>Bildschirmpräsentation (4:3)</PresentationFormat>
  <Paragraphs>771</Paragraphs>
  <Slides>23</Slides>
  <Notes>23</Notes>
  <HiddenSlides>1</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1</vt:i4>
      </vt:variant>
      <vt:variant>
        <vt:lpstr>Folientitel</vt:lpstr>
      </vt:variant>
      <vt:variant>
        <vt:i4>23</vt:i4>
      </vt:variant>
    </vt:vector>
  </HeadingPairs>
  <TitlesOfParts>
    <vt:vector size="27" baseType="lpstr">
      <vt:lpstr>Arial</vt:lpstr>
      <vt:lpstr>Calibri</vt:lpstr>
      <vt:lpstr>Technische Universität Berlin | PowerPoint Master</vt:lpstr>
      <vt:lpstr>TCLayout.ActiveDocument.1</vt:lpstr>
      <vt:lpstr>Abschlusspräsentation Datenbankprojekt 2019  Mining Frequent Route Patterns </vt:lpstr>
      <vt:lpstr>Gliederung</vt:lpstr>
      <vt:lpstr>Ziel des Projekts</vt:lpstr>
      <vt:lpstr>Vorgehen – Trajectory Abstraction</vt:lpstr>
      <vt:lpstr>Vorgehen – Common Segment Discovery</vt:lpstr>
      <vt:lpstr>Vorgehen – Beispielcluster</vt:lpstr>
      <vt:lpstr>Vorgehen – Beispielcluster</vt:lpstr>
      <vt:lpstr>Vorgehen – Common Segment Discovery</vt:lpstr>
      <vt:lpstr>Vorgehen – Repräsentationslinie</vt:lpstr>
      <vt:lpstr>Vorgehen – Optimierung</vt:lpstr>
      <vt:lpstr>Vorgehen – Optimierung</vt:lpstr>
      <vt:lpstr>Mining – SPMF </vt:lpstr>
      <vt:lpstr>Mining – Spade</vt:lpstr>
      <vt:lpstr>Mining – Spade </vt:lpstr>
      <vt:lpstr>Mining – Spade </vt:lpstr>
      <vt:lpstr>Mining – Spade </vt:lpstr>
      <vt:lpstr>Probleme – Performance </vt:lpstr>
      <vt:lpstr>Probleme – Performance </vt:lpstr>
      <vt:lpstr>Ergebnisse – SPMF Output</vt:lpstr>
      <vt:lpstr>Ergebnisse – Spade MinSup 0,005 </vt:lpstr>
      <vt:lpstr>Ergebnisse – Spade MinSup 0,0025</vt:lpstr>
      <vt:lpstr>Abgleich Projektziele</vt:lpstr>
      <vt:lpstr>Quellen und Referenzangaben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Default User</dc:creator>
  <cp:lastModifiedBy>Mark Bauknecht</cp:lastModifiedBy>
  <cp:revision>102</cp:revision>
  <dcterms:created xsi:type="dcterms:W3CDTF">2013-01-25T10:15:56Z</dcterms:created>
  <dcterms:modified xsi:type="dcterms:W3CDTF">2019-07-08T08:42:15Z</dcterms:modified>
</cp:coreProperties>
</file>